
<file path=[Content_Types].xml><?xml version="1.0" encoding="utf-8"?>
<Types xmlns="http://schemas.openxmlformats.org/package/2006/content-types">
  <Default Extension="fntdata" ContentType="application/x-fontdata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61" r:id="rId1"/>
  </p:sldMasterIdLst>
  <p:notesMasterIdLst>
    <p:notesMasterId r:id="rId3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</p:sldIdLst>
  <p:sldSz cx="9144000" cy="5143500" type="screen16x9"/>
  <p:notesSz cx="6858000" cy="9144000"/>
  <p:embeddedFontLst>
    <p:embeddedFont>
      <p:font typeface="Calibri" panose="020F0502020204030204" pitchFamily="34" charset="0"/>
      <p:regular r:id="rId34"/>
      <p:bold r:id="rId35"/>
      <p:italic r:id="rId36"/>
      <p:boldItalic r:id="rId37"/>
    </p:embeddedFont>
    <p:embeddedFont>
      <p:font typeface="Helvetica Neue" panose="020B0604020202020204" charset="0"/>
      <p:regular r:id="rId38"/>
      <p:bold r:id="rId39"/>
      <p:italic r:id="rId40"/>
      <p:boldItalic r:id="rId4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74" autoAdjust="0"/>
    <p:restoredTop sz="94660"/>
  </p:normalViewPr>
  <p:slideViewPr>
    <p:cSldViewPr snapToGrid="0">
      <p:cViewPr varScale="1">
        <p:scale>
          <a:sx n="211" d="100"/>
          <a:sy n="211" d="100"/>
        </p:scale>
        <p:origin x="174" y="25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6.fntdata"/><Relationship Id="rId21" Type="http://schemas.openxmlformats.org/officeDocument/2006/relationships/slide" Target="slides/slide20.xml"/><Relationship Id="rId34" Type="http://schemas.openxmlformats.org/officeDocument/2006/relationships/font" Target="fonts/font1.fntdata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4.fntdata"/><Relationship Id="rId40" Type="http://schemas.openxmlformats.org/officeDocument/2006/relationships/font" Target="fonts/font7.fntdata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font" Target="fonts/font3.fntdata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font" Target="fonts/font2.fntdata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38" Type="http://schemas.openxmlformats.org/officeDocument/2006/relationships/font" Target="fonts/font5.fntdata"/><Relationship Id="rId20" Type="http://schemas.openxmlformats.org/officeDocument/2006/relationships/slide" Target="slides/slide19.xml"/><Relationship Id="rId41" Type="http://schemas.openxmlformats.org/officeDocument/2006/relationships/font" Target="fonts/font8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2" name="Google Shape;9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2" name="Google Shape;162;g8e3aa2b83b_0_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3" name="Google Shape;163;g8e3aa2b83b_0_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8f4f4ba5c7_2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8f4f4ba5c7_2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g8fc96974a8_2_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8" name="Google Shape;178;g8fc96974a8_2_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g8f4f4ba5c7_2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6" name="Google Shape;186;g8f4f4ba5c7_2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Google Shape;193;g8f4f4ba5c7_2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4" name="Google Shape;194;g8f4f4ba5c7_2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g8f4f4ba5c7_2_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2" name="Google Shape;202;g8f4f4ba5c7_2_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8f4f4ba5c7_5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8f4f4ba5c7_5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8e3aa2b83b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8e3aa2b83b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8e3aa2b83b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8e3aa2b83b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8f4f4ba5c7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8f4f4ba5c7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8f4f4ba5c7_5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Google Shape;99;g8f4f4ba5c7_5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g8f4f4ba5c7_0_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6" name="Google Shape;236;g8f4f4ba5c7_0_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g8f4f4ba5c7_0_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3" name="Google Shape;243;g8f4f4ba5c7_0_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Google Shape;249;g8f4f4ba5c7_0_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0" name="Google Shape;250;g8f4f4ba5c7_0_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8fc96974a8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8fc96974a8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g8fc96974a8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4" name="Google Shape;264;g8fc96974a8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g8f4f4ba5c7_6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5" name="Google Shape;275;g8f4f4ba5c7_6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g8f4f4ba5c7_6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1" name="Google Shape;281;g8f4f4ba5c7_6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" name="Google Shape;286;g8f4f4ba5c7_6_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7" name="Google Shape;287;g8f4f4ba5c7_6_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g8f4f4ba5c7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3" name="Google Shape;293;g8f4f4ba5c7_0_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4" name="Google Shape;304;g8f4f4ba5c7_6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5" name="Google Shape;305;g8f4f4ba5c7_6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g8f4f4ba5c7_5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5" name="Google Shape;105;g8f4f4ba5c7_5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0" name="Google Shape;310;g8f4f4ba5c7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1" name="Google Shape;311;g8f4f4ba5c7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8fc96974a8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8fc96974a8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Google Shape;110;g8f4f4ba5c7_5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1" name="Google Shape;111;g8f4f4ba5c7_5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f4f4ba5c7_5_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f4f4ba5c7_5_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8f4f4ba5c7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8f4f4ba5c7_2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8e3aa2b83b_0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8e3aa2b83b_0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g8f4f4ba5c7_2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9" name="Google Shape;149;g8f4f4ba5c7_2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4" name="Google Shape;154;g8e3aa2b83b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5" name="Google Shape;155;g8e3aa2b83b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Helvetica Neue"/>
              <a:buNone/>
              <a:defRPr sz="45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Font typeface="Helvetica Neue"/>
              <a:buNone/>
              <a:defRPr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lvl="0" algn="ctr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None/>
              <a:defRPr sz="1800"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"/>
              <a:buNone/>
              <a:defRPr sz="1500"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None/>
              <a:defRPr sz="1400"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 algn="ctr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Helvetica Neue"/>
              <a:buNone/>
              <a:defRPr sz="1200"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16" name="Google Shape;16;p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17" name="Google Shape;17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25692"/>
            <a:ext cx="9144000" cy="717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1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9" name="Google Shape;69;p11"/>
          <p:cNvSpPr>
            <a:spLocks noGrp="1"/>
          </p:cNvSpPr>
          <p:nvPr>
            <p:ph type="pic" idx="2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Arial"/>
              <a:buNone/>
              <a:defRPr sz="21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Arial"/>
              <a:buNone/>
              <a:defRPr sz="15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2940300" y="-942431"/>
            <a:ext cx="3263400" cy="788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3"/>
          <p:cNvSpPr txBox="1">
            <a:spLocks noGrp="1"/>
          </p:cNvSpPr>
          <p:nvPr>
            <p:ph type="title"/>
          </p:nvPr>
        </p:nvSpPr>
        <p:spPr>
          <a:xfrm rot="5400000">
            <a:off x="5350050" y="1467544"/>
            <a:ext cx="4359000" cy="1971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2" name="Google Shape;82;p13"/>
          <p:cNvSpPr txBox="1">
            <a:spLocks noGrp="1"/>
          </p:cNvSpPr>
          <p:nvPr>
            <p:ph type="body" idx="1"/>
          </p:nvPr>
        </p:nvSpPr>
        <p:spPr>
          <a:xfrm rot="5400000">
            <a:off x="1349475" y="-447056"/>
            <a:ext cx="4359000" cy="580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3" name="Google Shape;83;p1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3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88" name="Google Shape;88;p1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61950" rtl="0">
              <a:spcBef>
                <a:spcPts val="800"/>
              </a:spcBef>
              <a:spcAft>
                <a:spcPts val="0"/>
              </a:spcAft>
              <a:buSzPts val="2100"/>
              <a:buChar char="•"/>
              <a:defRPr/>
            </a:lvl1pPr>
            <a:lvl2pPr marL="914400" lvl="1" indent="-342900" rtl="0">
              <a:spcBef>
                <a:spcPts val="400"/>
              </a:spcBef>
              <a:spcAft>
                <a:spcPts val="0"/>
              </a:spcAft>
              <a:buSzPts val="1800"/>
              <a:buChar char="•"/>
              <a:defRPr/>
            </a:lvl2pPr>
            <a:lvl3pPr marL="1371600" lvl="2" indent="-323850" rtl="0">
              <a:spcBef>
                <a:spcPts val="400"/>
              </a:spcBef>
              <a:spcAft>
                <a:spcPts val="0"/>
              </a:spcAft>
              <a:buSzPts val="1500"/>
              <a:buChar char="•"/>
              <a:defRPr/>
            </a:lvl3pPr>
            <a:lvl4pPr marL="1828800" lvl="3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4pPr>
            <a:lvl5pPr marL="2286000" lvl="4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5pPr>
            <a:lvl6pPr marL="2743200" lvl="5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6pPr>
            <a:lvl7pPr marL="3200400" lvl="6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7pPr>
            <a:lvl8pPr marL="3657600" lvl="7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8pPr>
            <a:lvl9pPr marL="4114800" lvl="8" indent="-317500" rtl="0">
              <a:spcBef>
                <a:spcPts val="400"/>
              </a:spcBef>
              <a:spcAft>
                <a:spcPts val="0"/>
              </a:spcAft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89" name="Google Shape;89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 - End">
  <p:cSld name="TITLE_1">
    <p:spTree>
      <p:nvGrpSpPr>
        <p:cNvPr id="1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Google Shape;19;p3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1" name="Google Shape;21;p3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 rtl="0">
              <a:spcBef>
                <a:spcPts val="0"/>
              </a:spcBef>
              <a:buNone/>
              <a:defRPr/>
            </a:lvl1pPr>
            <a:lvl2pPr marL="0" lvl="1" indent="0" algn="r" rtl="0">
              <a:spcBef>
                <a:spcPts val="0"/>
              </a:spcBef>
              <a:buNone/>
              <a:defRPr/>
            </a:lvl2pPr>
            <a:lvl3pPr marL="0" lvl="2" indent="0" algn="r" rtl="0">
              <a:spcBef>
                <a:spcPts val="0"/>
              </a:spcBef>
              <a:buNone/>
              <a:defRPr/>
            </a:lvl3pPr>
            <a:lvl4pPr marL="0" lvl="3" indent="0" algn="r" rtl="0">
              <a:spcBef>
                <a:spcPts val="0"/>
              </a:spcBef>
              <a:buNone/>
              <a:defRPr/>
            </a:lvl4pPr>
            <a:lvl5pPr marL="0" lvl="4" indent="0" algn="r" rtl="0">
              <a:spcBef>
                <a:spcPts val="0"/>
              </a:spcBef>
              <a:buNone/>
              <a:defRPr/>
            </a:lvl5pPr>
            <a:lvl6pPr marL="0" lvl="5" indent="0" algn="r" rtl="0">
              <a:spcBef>
                <a:spcPts val="0"/>
              </a:spcBef>
              <a:buNone/>
              <a:defRPr/>
            </a:lvl6pPr>
            <a:lvl7pPr marL="0" lvl="6" indent="0" algn="r" rtl="0">
              <a:spcBef>
                <a:spcPts val="0"/>
              </a:spcBef>
              <a:buNone/>
              <a:defRPr/>
            </a:lvl7pPr>
            <a:lvl8pPr marL="0" lvl="7" indent="0" algn="r" rtl="0">
              <a:spcBef>
                <a:spcPts val="0"/>
              </a:spcBef>
              <a:buNone/>
              <a:defRPr/>
            </a:lvl8pPr>
            <a:lvl9pPr marL="0" lvl="8" indent="0" algn="r" rtl="0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  <p:pic>
        <p:nvPicPr>
          <p:cNvPr id="22" name="Google Shape;22;p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4425692"/>
            <a:ext cx="9144000" cy="71781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Google Shape;24;p4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4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>
            <a:spLocks noGrp="1"/>
          </p:cNvSpPr>
          <p:nvPr>
            <p:ph type="title"/>
          </p:nvPr>
        </p:nvSpPr>
        <p:spPr>
          <a:xfrm>
            <a:off x="623888" y="1282304"/>
            <a:ext cx="7886700" cy="213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500"/>
              <a:buFont typeface="Calibri"/>
              <a:buNone/>
              <a:defRPr sz="45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body" idx="1"/>
          </p:nvPr>
        </p:nvSpPr>
        <p:spPr>
          <a:xfrm>
            <a:off x="623888" y="3442097"/>
            <a:ext cx="7886700" cy="112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500"/>
              <a:buNone/>
              <a:defRPr sz="1500">
                <a:solidFill>
                  <a:srgbClr val="888888"/>
                </a:solidFill>
              </a:defRPr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1200"/>
              <a:buNone/>
              <a:defRPr sz="12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3" name="Google Shape;33;p5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5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6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body" idx="2"/>
          </p:nvPr>
        </p:nvSpPr>
        <p:spPr>
          <a:xfrm>
            <a:off x="4629150" y="1369219"/>
            <a:ext cx="38862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6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6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 txBox="1">
            <a:spLocks noGrp="1"/>
          </p:cNvSpPr>
          <p:nvPr>
            <p:ph type="title"/>
          </p:nvPr>
        </p:nvSpPr>
        <p:spPr>
          <a:xfrm>
            <a:off x="629841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1"/>
          </p:nvPr>
        </p:nvSpPr>
        <p:spPr>
          <a:xfrm>
            <a:off x="629841" y="1260872"/>
            <a:ext cx="38682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2"/>
          </p:nvPr>
        </p:nvSpPr>
        <p:spPr>
          <a:xfrm>
            <a:off x="629841" y="1878806"/>
            <a:ext cx="38682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body" idx="3"/>
          </p:nvPr>
        </p:nvSpPr>
        <p:spPr>
          <a:xfrm>
            <a:off x="4629150" y="1260872"/>
            <a:ext cx="3887400" cy="6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None/>
              <a:defRPr sz="1500" b="1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 b="1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 b="1"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body" idx="4"/>
          </p:nvPr>
        </p:nvSpPr>
        <p:spPr>
          <a:xfrm>
            <a:off x="4629150" y="1878806"/>
            <a:ext cx="3887400" cy="27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175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1pPr>
            <a:lvl2pPr marL="914400" lvl="1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2pPr>
            <a:lvl3pPr marL="1371600" lvl="2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3pPr>
            <a:lvl4pPr marL="1828800" lvl="3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4pPr>
            <a:lvl5pPr marL="2286000" lvl="4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5pPr>
            <a:lvl6pPr marL="2743200" lvl="5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3200400" lvl="6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3657600" lvl="7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4114800" lvl="8" indent="-3175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49" name="Google Shape;49;p7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0" name="Google Shape;50;p7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Google Shape;52;p8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8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5" name="Google Shape;55;p8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9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p10"/>
          <p:cNvSpPr txBox="1">
            <a:spLocks noGrp="1"/>
          </p:cNvSpPr>
          <p:nvPr>
            <p:ph type="title"/>
          </p:nvPr>
        </p:nvSpPr>
        <p:spPr>
          <a:xfrm>
            <a:off x="629841" y="342900"/>
            <a:ext cx="2949300" cy="12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b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alibri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2" name="Google Shape;62;p10"/>
          <p:cNvSpPr txBox="1">
            <a:spLocks noGrp="1"/>
          </p:cNvSpPr>
          <p:nvPr>
            <p:ph type="body" idx="1"/>
          </p:nvPr>
        </p:nvSpPr>
        <p:spPr>
          <a:xfrm>
            <a:off x="3887391" y="740569"/>
            <a:ext cx="4629000" cy="3655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3810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619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100"/>
              <a:buChar char="•"/>
              <a:defRPr sz="2100"/>
            </a:lvl2pPr>
            <a:lvl3pPr marL="1371600" lvl="2" indent="-3429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4pPr>
            <a:lvl5pPr marL="2286000" lvl="4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5pPr>
            <a:lvl6pPr marL="2743200" lvl="5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6pPr>
            <a:lvl7pPr marL="3200400" lvl="6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7pPr>
            <a:lvl8pPr marL="3657600" lvl="7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8pPr>
            <a:lvl9pPr marL="4114800" lvl="8" indent="-32385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Char char="•"/>
              <a:defRPr sz="1500"/>
            </a:lvl9pPr>
          </a:lstStyle>
          <a:p>
            <a:endParaRPr/>
          </a:p>
        </p:txBody>
      </p:sp>
      <p:sp>
        <p:nvSpPr>
          <p:cNvPr id="63" name="Google Shape;63;p10"/>
          <p:cNvSpPr txBox="1">
            <a:spLocks noGrp="1"/>
          </p:cNvSpPr>
          <p:nvPr>
            <p:ph type="body" idx="2"/>
          </p:nvPr>
        </p:nvSpPr>
        <p:spPr>
          <a:xfrm>
            <a:off x="629841" y="1543050"/>
            <a:ext cx="2949300" cy="2858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lvl="0" indent="-228600" algn="l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1pPr>
            <a:lvl2pPr marL="914400" lvl="1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100"/>
              <a:buNone/>
              <a:defRPr sz="1100"/>
            </a:lvl2pPr>
            <a:lvl3pPr marL="1371600" lvl="2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3pPr>
            <a:lvl4pPr marL="1828800" lvl="3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4pPr>
            <a:lvl5pPr marL="2286000" lvl="4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5pPr>
            <a:lvl6pPr marL="2743200" lvl="5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6pPr>
            <a:lvl7pPr marL="3200400" lvl="6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7pPr>
            <a:lvl8pPr marL="3657600" lvl="7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8pPr>
            <a:lvl9pPr marL="4114800" lvl="8" indent="-228600" algn="l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800"/>
              <a:buNone/>
              <a:defRPr sz="800"/>
            </a:lvl9pPr>
          </a:lstStyle>
          <a:p>
            <a:endParaRPr/>
          </a:p>
        </p:txBody>
      </p:sp>
      <p:sp>
        <p:nvSpPr>
          <p:cNvPr id="64" name="Google Shape;64;p10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1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628650" y="273844"/>
            <a:ext cx="7886700" cy="994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7A0019"/>
              </a:buClr>
              <a:buSzPts val="3300"/>
              <a:buFont typeface="Helvetica Neue"/>
              <a:buNone/>
              <a:defRPr sz="3300" i="0" u="none" strike="noStrike" cap="none">
                <a:solidFill>
                  <a:srgbClr val="7A001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7A0019"/>
              </a:buClr>
              <a:buSzPts val="1100"/>
              <a:buFont typeface="Helvetica Neue"/>
              <a:buNone/>
              <a:defRPr sz="1400">
                <a:solidFill>
                  <a:srgbClr val="7A001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7A0019"/>
              </a:buClr>
              <a:buSzPts val="1100"/>
              <a:buFont typeface="Helvetica Neue"/>
              <a:buNone/>
              <a:defRPr sz="1400">
                <a:solidFill>
                  <a:srgbClr val="7A001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7A0019"/>
              </a:buClr>
              <a:buSzPts val="1100"/>
              <a:buFont typeface="Helvetica Neue"/>
              <a:buNone/>
              <a:defRPr sz="1400">
                <a:solidFill>
                  <a:srgbClr val="7A001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7A0019"/>
              </a:buClr>
              <a:buSzPts val="1100"/>
              <a:buFont typeface="Helvetica Neue"/>
              <a:buNone/>
              <a:defRPr sz="1400">
                <a:solidFill>
                  <a:srgbClr val="7A001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7A0019"/>
              </a:buClr>
              <a:buSzPts val="1100"/>
              <a:buFont typeface="Helvetica Neue"/>
              <a:buNone/>
              <a:defRPr sz="1400">
                <a:solidFill>
                  <a:srgbClr val="7A001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7A0019"/>
              </a:buClr>
              <a:buSzPts val="1100"/>
              <a:buFont typeface="Helvetica Neue"/>
              <a:buNone/>
              <a:defRPr sz="1400">
                <a:solidFill>
                  <a:srgbClr val="7A001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7A0019"/>
              </a:buClr>
              <a:buSzPts val="1100"/>
              <a:buFont typeface="Helvetica Neue"/>
              <a:buNone/>
              <a:defRPr sz="1400">
                <a:solidFill>
                  <a:srgbClr val="7A001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7A0019"/>
              </a:buClr>
              <a:buSzPts val="1100"/>
              <a:buFont typeface="Helvetica Neue"/>
              <a:buNone/>
              <a:defRPr sz="1400">
                <a:solidFill>
                  <a:srgbClr val="7A0019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628650" y="1369219"/>
            <a:ext cx="7886700" cy="326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noAutofit/>
          </a:bodyPr>
          <a:lstStyle>
            <a:lvl1pPr marL="457200" marR="0" lvl="0" indent="-361950" algn="l" rtl="0">
              <a:lnSpc>
                <a:spcPct val="90000"/>
              </a:lnSpc>
              <a:spcBef>
                <a:spcPts val="800"/>
              </a:spcBef>
              <a:spcAft>
                <a:spcPts val="0"/>
              </a:spcAft>
              <a:buClr>
                <a:schemeClr val="dk1"/>
              </a:buClr>
              <a:buSzPts val="2100"/>
              <a:buFont typeface="Helvetica Neue"/>
              <a:buChar char="•"/>
              <a:defRPr sz="210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1pPr>
            <a:lvl2pPr marL="914400" marR="0" lvl="1" indent="-3429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Helvetica Neue"/>
              <a:buChar char="•"/>
              <a:defRPr sz="180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2pPr>
            <a:lvl3pPr marL="1371600" marR="0" lvl="2" indent="-32385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500"/>
              <a:buFont typeface="Helvetica Neue"/>
              <a:buChar char="•"/>
              <a:defRPr sz="150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3pPr>
            <a:lvl4pPr marL="1828800" marR="0" lvl="3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•"/>
              <a:defRPr sz="140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4pPr>
            <a:lvl5pPr marL="2286000" marR="0" lvl="4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•"/>
              <a:defRPr sz="140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5pPr>
            <a:lvl6pPr marL="2743200" marR="0" lvl="5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•"/>
              <a:defRPr sz="140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6pPr>
            <a:lvl7pPr marL="3200400" marR="0" lvl="6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•"/>
              <a:defRPr sz="140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7pPr>
            <a:lvl8pPr marL="3657600" marR="0" lvl="7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•"/>
              <a:defRPr sz="140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8pPr>
            <a:lvl9pPr marL="4114800" marR="0" lvl="8" indent="-317500" algn="l" rtl="0">
              <a:lnSpc>
                <a:spcPct val="90000"/>
              </a:lnSpc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Helvetica Neue"/>
              <a:buChar char="•"/>
              <a:defRPr sz="1400" i="0" u="none" strike="noStrike" cap="none">
                <a:solidFill>
                  <a:schemeClr val="dk1"/>
                </a:solidFill>
                <a:latin typeface="Helvetica Neue"/>
                <a:ea typeface="Helvetica Neue"/>
                <a:cs typeface="Helvetica Neue"/>
                <a:sym typeface="Helvetica Neue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6286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028950" y="4767263"/>
            <a:ext cx="30861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100"/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100"/>
              <a:buNone/>
              <a:defRPr sz="1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457950" y="4767263"/>
            <a:ext cx="2057400" cy="273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9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dublincore.org/resources/glossary/metadata_interoperability/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flickr.com/photos/jakecaptive/135024146" TargetMode="External"/><Relationship Id="rId4" Type="http://schemas.openxmlformats.org/officeDocument/2006/relationships/hyperlink" Target="https://creativecommons.org/licenses/by/2.0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flickr.com/photos/mattimattila/8190148857" TargetMode="External"/><Relationship Id="rId4" Type="http://schemas.openxmlformats.org/officeDocument/2006/relationships/hyperlink" Target="https://creativecommons.org/licenses/by/2.0/" TargetMode="Externa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imgflip.com/memegenerator/187112276/woman-yelling-at-cat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flickr.com/photos/j3rmz/1229271594" TargetMode="External"/><Relationship Id="rId4" Type="http://schemas.openxmlformats.org/officeDocument/2006/relationships/hyperlink" Target="https://creativecommons.org/licenses/by-sa/2.0/" TargetMode="Externa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commons.wikimedia.org/wiki/File:Social_Network_Analysis_Visualization.png" TargetMode="Externa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hyperlink" Target="https://knowledge.exlibrisgroup.com/Alma/Product_Materials/050Alma_FAQs/Metadata_Management/Import%2C_Export%2C_Publishing#Export_and_publishing" TargetMode="External"/><Relationship Id="rId3" Type="http://schemas.openxmlformats.org/officeDocument/2006/relationships/hyperlink" Target="https://knowledge.exlibrisgroup.com/Alma/Product_Documentation/010Alma_Online_Help_(English)/040Resource_Management/080Configuring_Resource_Management/020Configuring_Search" TargetMode="External"/><Relationship Id="rId7" Type="http://schemas.openxmlformats.org/officeDocument/2006/relationships/hyperlink" Target="https://knowledge.exlibrisgroup.com/Alma/Product_Documentation/010Alma_Online_Help_(English)/040Resource_Management/040Metadata_Management/080Working_with_Merge_Rules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knowledge.exlibrisgroup.com/Alma/Product_Documentation/010Alma_Online_Help_(English)/040Resource_Management/040Metadata_Management/070Working_with_Normalization_Rules" TargetMode="External"/><Relationship Id="rId5" Type="http://schemas.openxmlformats.org/officeDocument/2006/relationships/hyperlink" Target="https://knowledge.exlibrisgroup.com/Alma/Product_Documentation/010Alma_Online_Help_(English)/040Resource_Management/040Metadata_Management/020Navigating_the_MD_Editor_Page/Working_with_Indication_Rules" TargetMode="External"/><Relationship Id="rId4" Type="http://schemas.openxmlformats.org/officeDocument/2006/relationships/hyperlink" Target="https://knowledge.exlibrisgroup.com/Alma/Knowledge_Articles/Add_bibliographic_fields_to_Alma_Analytics" TargetMode="External"/><Relationship Id="rId9" Type="http://schemas.openxmlformats.org/officeDocument/2006/relationships/hyperlink" Target="https://developers.exlibrisgroup.com/alma/apis/" TargetMode="Externa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://documents.el-una.org/" TargetMode="External"/><Relationship Id="rId3" Type="http://schemas.openxmlformats.org/officeDocument/2006/relationships/hyperlink" Target="https://marcedit.reeset.net/" TargetMode="External"/><Relationship Id="rId7" Type="http://schemas.openxmlformats.org/officeDocument/2006/relationships/hyperlink" Target="https://www.ruby-lang.org/en/" TargetMode="External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docs.rs/marc/1.5.0/marc/" TargetMode="External"/><Relationship Id="rId5" Type="http://schemas.openxmlformats.org/officeDocument/2006/relationships/hyperlink" Target="https://openrefine.org/" TargetMode="External"/><Relationship Id="rId4" Type="http://schemas.openxmlformats.org/officeDocument/2006/relationships/hyperlink" Target="https://gitlab.com/pymarc/pymarc" TargetMode="External"/><Relationship Id="rId9" Type="http://schemas.openxmlformats.org/officeDocument/2006/relationships/hyperlink" Target="https://github.com/" TargetMode="Externa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notepad-plus-plus.org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atom.io/" TargetMode="External"/><Relationship Id="rId5" Type="http://schemas.openxmlformats.org/officeDocument/2006/relationships/hyperlink" Target="https://code.visualstudio.com/?wt.mc_id=DX_841432" TargetMode="External"/><Relationship Id="rId4" Type="http://schemas.openxmlformats.org/officeDocument/2006/relationships/hyperlink" Target="https://www.barebones.com/products/bbedit/" TargetMode="Externa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s://z.umn.edu/metadataanalyst" TargetMode="External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5" Type="http://schemas.openxmlformats.org/officeDocument/2006/relationships/hyperlink" Target="mailto:patri299@umn.edu" TargetMode="External"/><Relationship Id="rId4" Type="http://schemas.openxmlformats.org/officeDocument/2006/relationships/hyperlink" Target="mailto:trail001@umn.edu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www.wallpaperflare.com/three-red-front-load-clothes-dryers-laundry-vehicle-train-wallpaper-ekegv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Relationship Id="rId5" Type="http://schemas.openxmlformats.org/officeDocument/2006/relationships/hyperlink" Target="https://www.flickr.com/photos/bean/322616749/" TargetMode="External"/><Relationship Id="rId4" Type="http://schemas.openxmlformats.org/officeDocument/2006/relationships/hyperlink" Target="https://creativecommons.org/licenses/by-nc/2.0/" TargetMode="Externa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13" Type="http://schemas.openxmlformats.org/officeDocument/2006/relationships/image" Target="../media/image15.png"/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12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8.png"/><Relationship Id="rId11" Type="http://schemas.openxmlformats.org/officeDocument/2006/relationships/image" Target="../media/image13.png"/><Relationship Id="rId5" Type="http://schemas.openxmlformats.org/officeDocument/2006/relationships/image" Target="../media/image7.png"/><Relationship Id="rId10" Type="http://schemas.openxmlformats.org/officeDocument/2006/relationships/image" Target="../media/image1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Relationship Id="rId14" Type="http://schemas.openxmlformats.org/officeDocument/2006/relationships/image" Target="../media/image16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hyperboleandahalf.blogspot.com/2010/06/this-is-why-ill-never-be-adult.html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5"/>
          <p:cNvSpPr txBox="1">
            <a:spLocks noGrp="1"/>
          </p:cNvSpPr>
          <p:nvPr>
            <p:ph type="ctrTitle"/>
          </p:nvPr>
        </p:nvSpPr>
        <p:spPr>
          <a:xfrm>
            <a:off x="311708" y="280350"/>
            <a:ext cx="8520600" cy="2052600"/>
          </a:xfrm>
          <a:prstGeom prst="rect">
            <a:avLst/>
          </a:prstGeom>
        </p:spPr>
        <p:txBody>
          <a:bodyPr spcFirstLastPara="1" wrap="square" lIns="68575" tIns="34275" rIns="68575" bIns="34275" anchor="b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3200" dirty="0">
                <a:solidFill>
                  <a:srgbClr val="222222"/>
                </a:solidFill>
              </a:rPr>
              <a:t>Core Concepts and Practical Techniques for Successful Library Metadata Analysis</a:t>
            </a:r>
            <a:endParaRPr sz="7200" dirty="0"/>
          </a:p>
        </p:txBody>
      </p:sp>
      <p:sp>
        <p:nvSpPr>
          <p:cNvPr id="95" name="Google Shape;95;p15"/>
          <p:cNvSpPr txBox="1">
            <a:spLocks noGrp="1"/>
          </p:cNvSpPr>
          <p:nvPr>
            <p:ph type="subTitle" idx="1"/>
          </p:nvPr>
        </p:nvSpPr>
        <p:spPr>
          <a:xfrm>
            <a:off x="358350" y="2407075"/>
            <a:ext cx="8520600" cy="7926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ctr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(or, I am a metadata analyst and so can you!)</a:t>
            </a:r>
            <a:endParaRPr/>
          </a:p>
        </p:txBody>
      </p:sp>
      <p:sp>
        <p:nvSpPr>
          <p:cNvPr id="96" name="Google Shape;96;p15"/>
          <p:cNvSpPr txBox="1"/>
          <p:nvPr/>
        </p:nvSpPr>
        <p:spPr>
          <a:xfrm>
            <a:off x="311700" y="3161550"/>
            <a:ext cx="7686300" cy="14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Stacie Traill &amp; Martin Patrick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University of Minnesota Libraries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ELUNA Learns</a:t>
            </a:r>
            <a:endParaRPr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August 19, 2020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Google Shape;165;p2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Core Knowledge: Data Serializations</a:t>
            </a:r>
            <a:endParaRPr/>
          </a:p>
        </p:txBody>
      </p:sp>
      <p:sp>
        <p:nvSpPr>
          <p:cNvPr id="166" name="Google Shape;166;p24"/>
          <p:cNvSpPr txBox="1">
            <a:spLocks noGrp="1"/>
          </p:cNvSpPr>
          <p:nvPr>
            <p:ph type="body" idx="1"/>
          </p:nvPr>
        </p:nvSpPr>
        <p:spPr>
          <a:xfrm>
            <a:off x="311700" y="1069350"/>
            <a:ext cx="4835195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 b="1" dirty="0"/>
              <a:t>Serializations: </a:t>
            </a:r>
            <a:r>
              <a:rPr lang="en" dirty="0"/>
              <a:t>ways to package data structures or objects for storage or transmission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Most common: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XML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JSON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CSV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...many others exist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Keys to working with any serialization: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How can I process this data with my desired toolset?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How can I output the processed data in other serializations?</a:t>
            </a:r>
            <a:endParaRPr dirty="0"/>
          </a:p>
        </p:txBody>
      </p:sp>
      <p:pic>
        <p:nvPicPr>
          <p:cNvPr id="167" name="Google Shape;167;p24" descr="A laden Maersk container ship in the Strait of Gibraltar." title="Container Ship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430900" y="1420019"/>
            <a:ext cx="3491826" cy="2618881"/>
          </a:xfrm>
          <a:prstGeom prst="rect">
            <a:avLst/>
          </a:prstGeom>
          <a:noFill/>
          <a:ln>
            <a:noFill/>
          </a:ln>
        </p:spPr>
      </p:pic>
      <p:sp>
        <p:nvSpPr>
          <p:cNvPr id="168" name="Google Shape;168;p24"/>
          <p:cNvSpPr txBox="1"/>
          <p:nvPr/>
        </p:nvSpPr>
        <p:spPr>
          <a:xfrm>
            <a:off x="5430900" y="4038900"/>
            <a:ext cx="1513800" cy="187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/>
              <a:t>Image credit. Stacie Traill</a:t>
            </a:r>
            <a:endParaRPr sz="5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Core Knowledge: Interoperability</a:t>
            </a:r>
            <a:endParaRPr/>
          </a:p>
        </p:txBody>
      </p:sp>
      <p:sp>
        <p:nvSpPr>
          <p:cNvPr id="174" name="Google Shape;174;p25"/>
          <p:cNvSpPr txBox="1">
            <a:spLocks noGrp="1"/>
          </p:cNvSpPr>
          <p:nvPr>
            <p:ph type="body" idx="1"/>
          </p:nvPr>
        </p:nvSpPr>
        <p:spPr>
          <a:xfrm>
            <a:off x="311700" y="1525175"/>
            <a:ext cx="8347940" cy="3043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2 types: metadata and systems 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b="1" dirty="0"/>
              <a:t>Metadata interoperability:</a:t>
            </a:r>
            <a:r>
              <a:rPr lang="en" dirty="0"/>
              <a:t> “the ability of … systems or components to exchange descriptive data about things, and to interpret the data ... in a way that is consistent with the interpretation of the creator of the data”</a:t>
            </a:r>
            <a:r>
              <a:rPr lang="en" b="1" baseline="30000" dirty="0"/>
              <a:t>*</a:t>
            </a:r>
            <a:endParaRPr b="1" baseline="30000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Comparability/compatibility across systems, standards, schema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Essential for metadata mapping/crosswalking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Often depends on using and maintaining reliable identifiers for matching, reconciliation, and enhancement</a:t>
            </a:r>
            <a:endParaRPr dirty="0"/>
          </a:p>
          <a:p>
            <a:pPr marL="45720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75" name="Google Shape;175;p25"/>
          <p:cNvSpPr txBox="1"/>
          <p:nvPr/>
        </p:nvSpPr>
        <p:spPr>
          <a:xfrm>
            <a:off x="385200" y="4669050"/>
            <a:ext cx="4758300" cy="34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800"/>
              <a:t>*</a:t>
            </a:r>
            <a:r>
              <a:rPr lang="en" sz="800" u="sng">
                <a:solidFill>
                  <a:schemeClr val="hlink"/>
                </a:solidFill>
                <a:hlinkClick r:id="rId3"/>
              </a:rPr>
              <a:t>https://www.dublincore.org/resources/glossary/metadata_interoperability/</a:t>
            </a:r>
            <a:endParaRPr sz="8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Core Knowledge: Interoperability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531200" cy="3463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49250" algn="l" rtl="0">
              <a:spcBef>
                <a:spcPts val="800"/>
              </a:spcBef>
              <a:spcAft>
                <a:spcPts val="0"/>
              </a:spcAft>
              <a:buSzPts val="1900"/>
              <a:buChar char="•"/>
            </a:pPr>
            <a:r>
              <a:rPr lang="en" sz="1900" b="1" dirty="0"/>
              <a:t>Systems interoperability:</a:t>
            </a:r>
            <a:r>
              <a:rPr lang="en" sz="1900" dirty="0"/>
              <a:t> how different systems or applications connect and communicate in a coordinated way.</a:t>
            </a:r>
            <a:endParaRPr sz="1900" dirty="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" sz="1900" dirty="0"/>
              <a:t>Getting data in and out of systems</a:t>
            </a:r>
            <a:endParaRPr sz="1900" dirty="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" sz="1900" dirty="0"/>
              <a:t>Understanding how interoperating systems use communicated metadata</a:t>
            </a:r>
            <a:endParaRPr sz="1900" dirty="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" sz="1900" dirty="0"/>
              <a:t>Building connections between systems </a:t>
            </a:r>
            <a:r>
              <a:rPr lang="en" sz="1400" dirty="0"/>
              <a:t>(conceptualizing, devising requirements, writing code)</a:t>
            </a:r>
            <a:endParaRPr sz="1400" dirty="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" sz="1900" dirty="0"/>
              <a:t>Extract-Transform-Load (ETL) processes</a:t>
            </a:r>
            <a:endParaRPr sz="1900" dirty="0"/>
          </a:p>
        </p:txBody>
      </p:sp>
      <p:pic>
        <p:nvPicPr>
          <p:cNvPr id="182" name="Google Shape;182;p26" descr="Two elephants touch trunks through an opening in a brick wall." title="Two-way communica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997512" y="1392632"/>
            <a:ext cx="4003171" cy="2661787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26"/>
          <p:cNvSpPr txBox="1"/>
          <p:nvPr/>
        </p:nvSpPr>
        <p:spPr>
          <a:xfrm>
            <a:off x="4907097" y="3982231"/>
            <a:ext cx="3439500" cy="21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/>
              <a:t>Image credit: Jacob Bøtter </a:t>
            </a:r>
            <a:r>
              <a:rPr lang="en" sz="500" u="sng">
                <a:solidFill>
                  <a:schemeClr val="hlink"/>
                </a:solidFill>
                <a:hlinkClick r:id="rId4"/>
              </a:rPr>
              <a:t>CC-BY 2.0 </a:t>
            </a:r>
            <a:r>
              <a:rPr lang="en" sz="500" u="sng">
                <a:solidFill>
                  <a:schemeClr val="hlink"/>
                </a:solidFill>
                <a:hlinkClick r:id="rId5"/>
              </a:rPr>
              <a:t>https://www.flickr.com/photos/jakecaptive/135024146</a:t>
            </a:r>
            <a:r>
              <a:rPr lang="en" sz="500" u="sng">
                <a:solidFill>
                  <a:schemeClr val="hlink"/>
                </a:solidFill>
                <a:hlinkClick r:id="rId4"/>
              </a:rPr>
              <a:t> </a:t>
            </a:r>
            <a:r>
              <a:rPr lang="en" sz="500"/>
              <a:t> </a:t>
            </a:r>
            <a:endParaRPr sz="50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p27"/>
          <p:cNvSpPr txBox="1">
            <a:spLocks noGrp="1"/>
          </p:cNvSpPr>
          <p:nvPr>
            <p:ph type="title"/>
          </p:nvPr>
        </p:nvSpPr>
        <p:spPr>
          <a:xfrm>
            <a:off x="311700" y="418650"/>
            <a:ext cx="8520600" cy="9903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Core Knowledge: Database Design and Querying</a:t>
            </a:r>
            <a:endParaRPr/>
          </a:p>
        </p:txBody>
      </p:sp>
      <p:sp>
        <p:nvSpPr>
          <p:cNvPr id="189" name="Google Shape;189;p27"/>
          <p:cNvSpPr txBox="1">
            <a:spLocks noGrp="1"/>
          </p:cNvSpPr>
          <p:nvPr>
            <p:ph type="body" idx="1"/>
          </p:nvPr>
        </p:nvSpPr>
        <p:spPr>
          <a:xfrm>
            <a:off x="311700" y="1540075"/>
            <a:ext cx="5122500" cy="29391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Database design principles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Relationships and logical structure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Data modeling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/>
              <a:t>Query languages (SQL, XQuery, XPath, SPARQL…)</a:t>
            </a:r>
            <a:endParaRPr/>
          </a:p>
        </p:txBody>
      </p:sp>
      <p:pic>
        <p:nvPicPr>
          <p:cNvPr id="190" name="Google Shape;190;p27" descr="Venn diagrams depicting the results of various SQL joins labeled with SQL code that produces the result." title="SQL join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29671" y="1483063"/>
            <a:ext cx="3011204" cy="3144887"/>
          </a:xfrm>
          <a:prstGeom prst="rect">
            <a:avLst/>
          </a:prstGeom>
          <a:noFill/>
          <a:ln>
            <a:noFill/>
          </a:ln>
        </p:spPr>
      </p:pic>
      <p:sp>
        <p:nvSpPr>
          <p:cNvPr id="191" name="Google Shape;191;p27"/>
          <p:cNvSpPr txBox="1"/>
          <p:nvPr/>
        </p:nvSpPr>
        <p:spPr>
          <a:xfrm>
            <a:off x="5524000" y="4627950"/>
            <a:ext cx="2830800" cy="15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/>
              <a:t>Image credit: Matti Mattila </a:t>
            </a:r>
            <a:r>
              <a:rPr lang="en" sz="500" u="sng">
                <a:solidFill>
                  <a:schemeClr val="hlink"/>
                </a:solidFill>
                <a:hlinkClick r:id="rId4"/>
              </a:rPr>
              <a:t>CC-BY 2.0</a:t>
            </a:r>
            <a:r>
              <a:rPr lang="en" sz="500"/>
              <a:t> </a:t>
            </a:r>
            <a:r>
              <a:rPr lang="en" sz="500" u="sng">
                <a:solidFill>
                  <a:schemeClr val="accent5"/>
                </a:solidFill>
                <a:hlinkClick r:id="rId5"/>
              </a:rPr>
              <a:t>https://www.flickr.com/photos/mattimattila/8190148857</a:t>
            </a:r>
            <a:r>
              <a:rPr lang="en" sz="500"/>
              <a:t> </a:t>
            </a:r>
            <a:endParaRPr sz="50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Google Shape;196;p2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Core Knowledge: Web Technologies and Services	</a:t>
            </a:r>
            <a:endParaRPr/>
          </a:p>
        </p:txBody>
      </p:sp>
      <p:sp>
        <p:nvSpPr>
          <p:cNvPr id="197" name="Google Shape;197;p28"/>
          <p:cNvSpPr txBox="1">
            <a:spLocks noGrp="1"/>
          </p:cNvSpPr>
          <p:nvPr>
            <p:ph type="body" idx="1"/>
          </p:nvPr>
        </p:nvSpPr>
        <p:spPr>
          <a:xfrm>
            <a:off x="248400" y="1391475"/>
            <a:ext cx="3843766" cy="3467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49250" algn="l" rtl="0">
              <a:spcBef>
                <a:spcPts val="800"/>
              </a:spcBef>
              <a:spcAft>
                <a:spcPts val="0"/>
              </a:spcAft>
              <a:buSzPts val="1900"/>
              <a:buChar char="•"/>
            </a:pPr>
            <a:r>
              <a:rPr lang="en" sz="1900" dirty="0"/>
              <a:t>How web applications are created and managed</a:t>
            </a:r>
            <a:endParaRPr sz="1900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 dirty="0"/>
              <a:t>Technology stack</a:t>
            </a:r>
            <a:endParaRPr sz="1600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 dirty="0"/>
              <a:t>Request/response cycle</a:t>
            </a:r>
            <a:endParaRPr sz="1600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 dirty="0"/>
              <a:t>Basics of HTML, CSS, Javascript</a:t>
            </a:r>
            <a:endParaRPr sz="1600" dirty="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" sz="1900" dirty="0"/>
              <a:t>APIs (REST...etc.)</a:t>
            </a:r>
            <a:endParaRPr sz="1900" dirty="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" sz="1900" dirty="0"/>
              <a:t>Library-specific</a:t>
            </a:r>
            <a:endParaRPr sz="1900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 dirty="0"/>
              <a:t>OpenURL, OAI-PMH, Z39.50/SRU</a:t>
            </a:r>
            <a:endParaRPr sz="1600" dirty="0"/>
          </a:p>
          <a:p>
            <a:pPr marL="457200" lvl="0" indent="-349250" algn="l" rtl="0">
              <a:spcBef>
                <a:spcPts val="0"/>
              </a:spcBef>
              <a:spcAft>
                <a:spcPts val="0"/>
              </a:spcAft>
              <a:buSzPts val="1900"/>
              <a:buChar char="•"/>
            </a:pPr>
            <a:r>
              <a:rPr lang="en" sz="1900" dirty="0"/>
              <a:t>Semantic web and linked data</a:t>
            </a:r>
            <a:endParaRPr sz="1900" dirty="0"/>
          </a:p>
          <a:p>
            <a:pPr marL="914400" lvl="1" indent="-330200" algn="l" rtl="0">
              <a:spcBef>
                <a:spcPts val="0"/>
              </a:spcBef>
              <a:spcAft>
                <a:spcPts val="0"/>
              </a:spcAft>
              <a:buSzPts val="1600"/>
              <a:buChar char="•"/>
            </a:pPr>
            <a:r>
              <a:rPr lang="en" sz="1600" dirty="0"/>
              <a:t>BIBFRAME, RDF, OWL, JSON-LD, SPARQL</a:t>
            </a:r>
            <a:endParaRPr sz="1600" dirty="0"/>
          </a:p>
        </p:txBody>
      </p:sp>
      <p:pic>
        <p:nvPicPr>
          <p:cNvPr id="198" name="Google Shape;198;p28" descr="The &quot;woman yelling at cat&quot; meme with the following text: &#10;Woman: &quot;GET MMS ID 9976466113001701&quot;&#10;Cat: &quot;400 BAD REQUEST&quot;" title="Woman yelling at cat but for Alma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26475" y="2026300"/>
            <a:ext cx="4732224" cy="2005650"/>
          </a:xfrm>
          <a:prstGeom prst="rect">
            <a:avLst/>
          </a:prstGeom>
          <a:noFill/>
          <a:ln>
            <a:noFill/>
          </a:ln>
        </p:spPr>
      </p:pic>
      <p:sp>
        <p:nvSpPr>
          <p:cNvPr id="199" name="Google Shape;199;p28"/>
          <p:cNvSpPr txBox="1"/>
          <p:nvPr/>
        </p:nvSpPr>
        <p:spPr>
          <a:xfrm>
            <a:off x="4204350" y="3967100"/>
            <a:ext cx="2707200" cy="226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 u="sng">
                <a:solidFill>
                  <a:schemeClr val="hlink"/>
                </a:solidFill>
                <a:hlinkClick r:id="rId4"/>
              </a:rPr>
              <a:t>https://imgflip.com/memegenerator/187112276/woman-yelling-at-cat</a:t>
            </a:r>
            <a:endParaRPr sz="50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" name="Google Shape;204;p29"/>
          <p:cNvSpPr txBox="1">
            <a:spLocks noGrp="1"/>
          </p:cNvSpPr>
          <p:nvPr>
            <p:ph type="title"/>
          </p:nvPr>
        </p:nvSpPr>
        <p:spPr>
          <a:xfrm>
            <a:off x="311700" y="599250"/>
            <a:ext cx="8520600" cy="698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Core Knowledge: Workflow Analysis and Documentation Practices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9"/>
          <p:cNvSpPr txBox="1">
            <a:spLocks noGrp="1"/>
          </p:cNvSpPr>
          <p:nvPr>
            <p:ph type="body" idx="1"/>
          </p:nvPr>
        </p:nvSpPr>
        <p:spPr>
          <a:xfrm>
            <a:off x="311700" y="1450350"/>
            <a:ext cx="4562700" cy="31185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Business and requirements analysis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Flowcharting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Process improvement analysis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Documentation best practices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Plain language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Accessibility</a:t>
            </a:r>
            <a:endParaRPr dirty="0"/>
          </a:p>
        </p:txBody>
      </p:sp>
      <p:pic>
        <p:nvPicPr>
          <p:cNvPr id="206" name="Google Shape;206;p29" descr="An example process flowchart." title="Flowchart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43525" y="1297950"/>
            <a:ext cx="3757450" cy="3285775"/>
          </a:xfrm>
          <a:prstGeom prst="rect">
            <a:avLst/>
          </a:prstGeom>
          <a:noFill/>
          <a:ln>
            <a:noFill/>
          </a:ln>
        </p:spPr>
      </p:pic>
      <p:sp>
        <p:nvSpPr>
          <p:cNvPr id="207" name="Google Shape;207;p29"/>
          <p:cNvSpPr txBox="1"/>
          <p:nvPr/>
        </p:nvSpPr>
        <p:spPr>
          <a:xfrm>
            <a:off x="5143525" y="4685325"/>
            <a:ext cx="2712600" cy="14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/>
              <a:t>Image credit: J. Holmes </a:t>
            </a:r>
            <a:r>
              <a:rPr lang="en" sz="500" u="sng">
                <a:solidFill>
                  <a:schemeClr val="hlink"/>
                </a:solidFill>
                <a:hlinkClick r:id="rId4"/>
              </a:rPr>
              <a:t>CC-BY-SA 2.0</a:t>
            </a:r>
            <a:r>
              <a:rPr lang="en" sz="500"/>
              <a:t> </a:t>
            </a:r>
            <a:r>
              <a:rPr lang="en" sz="500" u="sng">
                <a:solidFill>
                  <a:schemeClr val="hlink"/>
                </a:solidFill>
                <a:hlinkClick r:id="rId5"/>
              </a:rPr>
              <a:t>https://www.flickr.com/photos/j3rmz/1229271594</a:t>
            </a:r>
            <a:endParaRPr sz="5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2" name="Google Shape;212;p3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...And more (nice to have)	</a:t>
            </a:r>
            <a:endParaRPr/>
          </a:p>
        </p:txBody>
      </p:sp>
      <p:sp>
        <p:nvSpPr>
          <p:cNvPr id="213" name="Google Shape;213;p30"/>
          <p:cNvSpPr txBox="1">
            <a:spLocks noGrp="1"/>
          </p:cNvSpPr>
          <p:nvPr>
            <p:ph type="body" idx="1"/>
          </p:nvPr>
        </p:nvSpPr>
        <p:spPr>
          <a:xfrm>
            <a:off x="311700" y="1279525"/>
            <a:ext cx="38256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74650" algn="l" rtl="0">
              <a:spcBef>
                <a:spcPts val="800"/>
              </a:spcBef>
              <a:spcAft>
                <a:spcPts val="0"/>
              </a:spcAft>
              <a:buSzPts val="2300"/>
              <a:buChar char="•"/>
            </a:pPr>
            <a:r>
              <a:rPr lang="en" sz="2300" dirty="0"/>
              <a:t>Data visualization</a:t>
            </a:r>
            <a:endParaRPr sz="2300" dirty="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 dirty="0"/>
              <a:t>Quantitative analysis/statistics</a:t>
            </a:r>
            <a:endParaRPr sz="2300" dirty="0"/>
          </a:p>
          <a:p>
            <a:pPr marL="457200" lvl="0" indent="-374650" algn="l" rtl="0">
              <a:spcBef>
                <a:spcPts val="0"/>
              </a:spcBef>
              <a:spcAft>
                <a:spcPts val="0"/>
              </a:spcAft>
              <a:buSzPts val="2300"/>
              <a:buChar char="•"/>
            </a:pPr>
            <a:r>
              <a:rPr lang="en" sz="2300" dirty="0"/>
              <a:t>Project </a:t>
            </a:r>
            <a:r>
              <a:rPr lang="en-US" sz="2300" dirty="0"/>
              <a:t>m</a:t>
            </a:r>
            <a:r>
              <a:rPr lang="en" sz="2300" dirty="0"/>
              <a:t>anagement</a:t>
            </a:r>
            <a:endParaRPr sz="2300" dirty="0"/>
          </a:p>
        </p:txBody>
      </p:sp>
      <p:pic>
        <p:nvPicPr>
          <p:cNvPr id="214" name="Google Shape;214;p30" descr="An unlabeled social network analysis visualization showing nodes of various sizes and the connections between them." title="Network visualization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203325" y="1111625"/>
            <a:ext cx="4624650" cy="3445876"/>
          </a:xfrm>
          <a:prstGeom prst="rect">
            <a:avLst/>
          </a:prstGeom>
          <a:noFill/>
          <a:ln>
            <a:noFill/>
          </a:ln>
        </p:spPr>
      </p:pic>
      <p:sp>
        <p:nvSpPr>
          <p:cNvPr id="215" name="Google Shape;215;p30"/>
          <p:cNvSpPr txBox="1"/>
          <p:nvPr/>
        </p:nvSpPr>
        <p:spPr>
          <a:xfrm>
            <a:off x="4203325" y="4596475"/>
            <a:ext cx="4342500" cy="2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/>
              <a:t>Image credit: Martin Grandjean / CC BY-SA </a:t>
            </a:r>
            <a:r>
              <a:rPr lang="en" sz="500" u="sng">
                <a:solidFill>
                  <a:schemeClr val="hlink"/>
                </a:solidFill>
                <a:hlinkClick r:id="rId4"/>
              </a:rPr>
              <a:t>https://commons.wikimedia.org/wiki/File:Social_Network_Analysis_Visualization.png</a:t>
            </a:r>
            <a:endParaRPr sz="5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3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Problem Solving Approaches</a:t>
            </a:r>
            <a:endParaRPr/>
          </a:p>
        </p:txBody>
      </p:sp>
      <p:sp>
        <p:nvSpPr>
          <p:cNvPr id="221" name="Google Shape;221;p3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Merriam-Webster.com says about "problem":</a:t>
            </a:r>
            <a:endParaRPr dirty="0">
              <a:solidFill>
                <a:srgbClr val="000000"/>
              </a:solidFill>
            </a:endParaRPr>
          </a:p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AutoNum type="arabicPeriod"/>
            </a:pPr>
            <a:r>
              <a:rPr lang="en" dirty="0">
                <a:solidFill>
                  <a:srgbClr val="000000"/>
                </a:solidFill>
              </a:rPr>
              <a:t>a question raised for inquiry, consideration, or solution</a:t>
            </a:r>
            <a:endParaRPr dirty="0">
              <a:solidFill>
                <a:srgbClr val="000000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AutoNum type="arabicPeriod"/>
            </a:pPr>
            <a:r>
              <a:rPr lang="en" dirty="0">
                <a:solidFill>
                  <a:srgbClr val="000000"/>
                </a:solidFill>
              </a:rPr>
              <a:t>a proposition in mathematics or physics stating something to be done</a:t>
            </a:r>
            <a:endParaRPr dirty="0">
              <a:solidFill>
                <a:srgbClr val="000000"/>
              </a:solidFill>
            </a:endParaRPr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>
                <a:solidFill>
                  <a:srgbClr val="000000"/>
                </a:solidFill>
              </a:rPr>
              <a:t>Some examples of non-problem "problems":</a:t>
            </a:r>
            <a:endParaRPr dirty="0">
              <a:solidFill>
                <a:srgbClr val="000000"/>
              </a:solidFill>
            </a:endParaRPr>
          </a:p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Clr>
                <a:srgbClr val="000000"/>
              </a:buClr>
              <a:buSzPts val="2100"/>
              <a:buAutoNum type="arabicPeriod"/>
            </a:pPr>
            <a:r>
              <a:rPr lang="en" dirty="0">
                <a:solidFill>
                  <a:srgbClr val="000000"/>
                </a:solidFill>
              </a:rPr>
              <a:t>OCLC DataSync report processing</a:t>
            </a:r>
            <a:endParaRPr dirty="0">
              <a:solidFill>
                <a:srgbClr val="000000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AutoNum type="arabicPeriod"/>
            </a:pPr>
            <a:r>
              <a:rPr lang="en" dirty="0">
                <a:solidFill>
                  <a:srgbClr val="000000"/>
                </a:solidFill>
              </a:rPr>
              <a:t>HathiTrust Print Holdings submissions</a:t>
            </a:r>
            <a:endParaRPr dirty="0">
              <a:solidFill>
                <a:srgbClr val="000000"/>
              </a:solidFill>
            </a:endParaRPr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100"/>
              <a:buAutoNum type="arabicPeriod"/>
            </a:pPr>
            <a:r>
              <a:rPr lang="en" dirty="0">
                <a:solidFill>
                  <a:srgbClr val="000000"/>
                </a:solidFill>
              </a:rPr>
              <a:t>Choosing a record source for e-resources</a:t>
            </a:r>
            <a:endParaRPr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3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Four Big Steps to Metadata Analysis</a:t>
            </a:r>
            <a:endParaRPr/>
          </a:p>
        </p:txBody>
      </p:sp>
      <p:sp>
        <p:nvSpPr>
          <p:cNvPr id="227" name="Google Shape;227;p3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AutoNum type="arabicPeriod"/>
            </a:pPr>
            <a:r>
              <a:rPr lang="en"/>
              <a:t>Awareness of the problem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"/>
              <a:t>Determining the extent of the problem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"/>
              <a:t>Assessing the importance and/or urgency of the problem</a:t>
            </a:r>
            <a:endParaRPr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AutoNum type="arabicPeriod"/>
            </a:pPr>
            <a:r>
              <a:rPr lang="en"/>
              <a:t>Implementing (and sharing) a solution to the problem</a:t>
            </a:r>
            <a:endParaRPr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Finding Problems</a:t>
            </a:r>
            <a:endParaRPr/>
          </a:p>
        </p:txBody>
      </p:sp>
      <p:pic>
        <p:nvPicPr>
          <p:cNvPr id="233" name="Google Shape;233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208637" y="1063782"/>
            <a:ext cx="6807260" cy="375681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p1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What We’ll Cover</a:t>
            </a:r>
            <a:endParaRPr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2;p1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370573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87350" algn="l" rtl="0">
              <a:spcBef>
                <a:spcPts val="800"/>
              </a:spcBef>
              <a:spcAft>
                <a:spcPts val="0"/>
              </a:spcAft>
              <a:buSzPts val="2500"/>
              <a:buAutoNum type="arabicPeriod"/>
            </a:pPr>
            <a:r>
              <a:rPr lang="en" sz="2500" dirty="0"/>
              <a:t>Background: Why are we talking about this? Why is this important?</a:t>
            </a:r>
            <a:endParaRPr sz="2500" dirty="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2500" dirty="0"/>
              <a:t>Core concepts and knowledge: a long, scary list</a:t>
            </a:r>
            <a:endParaRPr sz="2500" dirty="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2500" dirty="0"/>
              <a:t>Problem-solving approaches and techniques</a:t>
            </a:r>
            <a:endParaRPr sz="2500" dirty="0"/>
          </a:p>
          <a:p>
            <a:pPr marL="457200" lvl="0" indent="-387350" algn="l" rtl="0">
              <a:spcBef>
                <a:spcPts val="0"/>
              </a:spcBef>
              <a:spcAft>
                <a:spcPts val="0"/>
              </a:spcAft>
              <a:buSzPts val="2500"/>
              <a:buAutoNum type="arabicPeriod"/>
            </a:pPr>
            <a:r>
              <a:rPr lang="en" sz="2500" dirty="0"/>
              <a:t>Tools: a non-comprehensive, non-prescriptive sample</a:t>
            </a:r>
            <a:endParaRPr sz="25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3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Sources of Problem Reports</a:t>
            </a:r>
            <a:endParaRPr/>
          </a:p>
        </p:txBody>
      </p:sp>
      <p:sp>
        <p:nvSpPr>
          <p:cNvPr id="239" name="Google Shape;239;p3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4142605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User reports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Staff experience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Leftover from migration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System functionality changes</a:t>
            </a:r>
            <a:endParaRPr dirty="0"/>
          </a:p>
        </p:txBody>
      </p:sp>
      <p:pic>
        <p:nvPicPr>
          <p:cNvPr id="240" name="Google Shape;240;p3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0120" y="1089820"/>
            <a:ext cx="4092174" cy="27262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3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Investigating extent</a:t>
            </a:r>
            <a:endParaRPr/>
          </a:p>
        </p:txBody>
      </p:sp>
      <p:sp>
        <p:nvSpPr>
          <p:cNvPr id="246" name="Google Shape;246;p3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617885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●"/>
            </a:pPr>
            <a:r>
              <a:rPr lang="en" dirty="0"/>
              <a:t>Searching Alma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dirty="0"/>
              <a:t>Searching Alma Analytics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dirty="0"/>
              <a:t>Seeing trends and connections (intuition)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dirty="0"/>
              <a:t>Organizational knowledge and local practice history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●"/>
            </a:pPr>
            <a:r>
              <a:rPr lang="en" dirty="0"/>
              <a:t>Take notes!</a:t>
            </a:r>
            <a:endParaRPr dirty="0"/>
          </a:p>
        </p:txBody>
      </p:sp>
      <p:pic>
        <p:nvPicPr>
          <p:cNvPr id="247" name="Google Shape;247;p3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32175" y="2805400"/>
            <a:ext cx="4537050" cy="2038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3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Assessing importance and urgency</a:t>
            </a:r>
            <a:endParaRPr/>
          </a:p>
        </p:txBody>
      </p:sp>
      <p:sp>
        <p:nvSpPr>
          <p:cNvPr id="253" name="Google Shape;253;p36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1346281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How does this affect users?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How long has this been affecting users?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Does it block access, limit access, increase access? 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Just a good thing to do?</a:t>
            </a:r>
            <a:endParaRPr dirty="0"/>
          </a:p>
        </p:txBody>
      </p:sp>
      <p:pic>
        <p:nvPicPr>
          <p:cNvPr id="254" name="Google Shape;254;p3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86063" y="2571750"/>
            <a:ext cx="3571875" cy="2381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9" name="Google Shape;259;p3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Implementing a solution</a:t>
            </a:r>
            <a:endParaRPr/>
          </a:p>
        </p:txBody>
      </p:sp>
      <p:sp>
        <p:nvSpPr>
          <p:cNvPr id="260" name="Google Shape;260;p3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5509678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After your investigation, what will you do?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Questions to think about: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What needs to happen with these records?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Are there multiple things that need to happen?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Is it predictable?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Does something else have to happen first?</a:t>
            </a:r>
            <a:endParaRPr dirty="0"/>
          </a:p>
        </p:txBody>
      </p:sp>
      <p:pic>
        <p:nvPicPr>
          <p:cNvPr id="261" name="Google Shape;261;p3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881950" y="2607399"/>
            <a:ext cx="3054200" cy="22932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p3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Grand Maneuver</a:t>
            </a:r>
            <a:endParaRPr/>
          </a:p>
        </p:txBody>
      </p:sp>
      <p:sp>
        <p:nvSpPr>
          <p:cNvPr id="267" name="Google Shape;267;p3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Gather up and export records from Alma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8" name="Google Shape;268;p38"/>
          <p:cNvSpPr txBox="1">
            <a:spLocks noGrp="1"/>
          </p:cNvSpPr>
          <p:nvPr>
            <p:ph type="body" idx="1"/>
          </p:nvPr>
        </p:nvSpPr>
        <p:spPr>
          <a:xfrm>
            <a:off x="1007125" y="2419338"/>
            <a:ext cx="3737100" cy="572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Edit in an external program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69" name="Google Shape;269;p38"/>
          <p:cNvSpPr txBox="1">
            <a:spLocks noGrp="1"/>
          </p:cNvSpPr>
          <p:nvPr>
            <p:ph type="body" idx="1"/>
          </p:nvPr>
        </p:nvSpPr>
        <p:spPr>
          <a:xfrm>
            <a:off x="1920725" y="3819825"/>
            <a:ext cx="6963600" cy="572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Use merge rules, normalization rules, and import profiles to bring those edits into the catalog</a:t>
            </a:r>
            <a:endParaRPr dirty="0"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 dirty="0"/>
          </a:p>
        </p:txBody>
      </p:sp>
      <p:cxnSp>
        <p:nvCxnSpPr>
          <p:cNvPr id="270" name="Google Shape;270;p38"/>
          <p:cNvCxnSpPr/>
          <p:nvPr/>
        </p:nvCxnSpPr>
        <p:spPr>
          <a:xfrm>
            <a:off x="1460325" y="1591563"/>
            <a:ext cx="690600" cy="690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cxnSp>
        <p:nvCxnSpPr>
          <p:cNvPr id="271" name="Google Shape;271;p38"/>
          <p:cNvCxnSpPr/>
          <p:nvPr/>
        </p:nvCxnSpPr>
        <p:spPr>
          <a:xfrm>
            <a:off x="2949425" y="3129225"/>
            <a:ext cx="690600" cy="690600"/>
          </a:xfrm>
          <a:prstGeom prst="straightConnector1">
            <a:avLst/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triangle" w="med" len="med"/>
          </a:ln>
        </p:spPr>
      </p:cxnSp>
      <p:pic>
        <p:nvPicPr>
          <p:cNvPr id="272" name="Google Shape;272;p3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03190" y="1572812"/>
            <a:ext cx="2247900" cy="1685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3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Tools within Alma</a:t>
            </a:r>
            <a:endParaRPr/>
          </a:p>
        </p:txBody>
      </p:sp>
      <p:sp>
        <p:nvSpPr>
          <p:cNvPr id="278" name="Google Shape;278;p3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Repository search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Alma Analytics queries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Local search indexes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u="sng" dirty="0">
                <a:solidFill>
                  <a:schemeClr val="hlink"/>
                </a:solidFill>
                <a:hlinkClick r:id="rId4"/>
              </a:rPr>
              <a:t>Local params in Alma Analytics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u="sng" dirty="0">
                <a:solidFill>
                  <a:schemeClr val="hlink"/>
                </a:solidFill>
                <a:hlinkClick r:id="rId5"/>
              </a:rPr>
              <a:t>Indication rules</a:t>
            </a:r>
            <a:r>
              <a:rPr lang="en" dirty="0"/>
              <a:t>, </a:t>
            </a:r>
            <a:r>
              <a:rPr lang="en" u="sng" dirty="0">
                <a:solidFill>
                  <a:schemeClr val="hlink"/>
                </a:solidFill>
                <a:hlinkClick r:id="rId6"/>
              </a:rPr>
              <a:t>normalization rules and processes</a:t>
            </a:r>
            <a:r>
              <a:rPr lang="en" dirty="0"/>
              <a:t>, and </a:t>
            </a:r>
            <a:r>
              <a:rPr lang="en" u="sng" dirty="0">
                <a:solidFill>
                  <a:schemeClr val="hlink"/>
                </a:solidFill>
                <a:hlinkClick r:id="rId7"/>
              </a:rPr>
              <a:t>merge rules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u="sng" dirty="0">
                <a:solidFill>
                  <a:schemeClr val="hlink"/>
                </a:solidFill>
                <a:hlinkClick r:id="rId8"/>
              </a:rPr>
              <a:t>Export jobs and Publishing Profiles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u="sng" dirty="0">
                <a:solidFill>
                  <a:schemeClr val="hlink"/>
                </a:solidFill>
                <a:hlinkClick r:id="rId9"/>
              </a:rPr>
              <a:t>Alma APIs</a:t>
            </a:r>
            <a:endParaRPr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3" name="Google Shape;283;p40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External Tools</a:t>
            </a:r>
            <a:endParaRPr/>
          </a:p>
        </p:txBody>
      </p:sp>
      <p:sp>
        <p:nvSpPr>
          <p:cNvPr id="284" name="Google Shape;284;p40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MarcEdit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Python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u="sng" dirty="0">
                <a:solidFill>
                  <a:schemeClr val="hlink"/>
                </a:solidFill>
                <a:hlinkClick r:id="rId4"/>
              </a:rPr>
              <a:t>pymarc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Jupyter notebooks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u="sng" dirty="0">
                <a:solidFill>
                  <a:schemeClr val="hlink"/>
                </a:solidFill>
                <a:hlinkClick r:id="rId5"/>
              </a:rPr>
              <a:t>OpenRefine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Excel/Google Sheets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Other languages: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u="sng" dirty="0">
                <a:solidFill>
                  <a:schemeClr val="hlink"/>
                </a:solidFill>
                <a:hlinkClick r:id="rId6"/>
              </a:rPr>
              <a:t>Rust with marc library</a:t>
            </a:r>
            <a:r>
              <a:rPr lang="en" dirty="0"/>
              <a:t>, </a:t>
            </a:r>
            <a:r>
              <a:rPr lang="en" u="sng" dirty="0">
                <a:solidFill>
                  <a:schemeClr val="hlink"/>
                </a:solidFill>
                <a:hlinkClick r:id="rId7"/>
              </a:rPr>
              <a:t>Ruby</a:t>
            </a:r>
            <a:r>
              <a:rPr lang="en" dirty="0"/>
              <a:t>, Google Apps Script, etc.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u="sng" dirty="0">
                <a:solidFill>
                  <a:schemeClr val="hlink"/>
                </a:solidFill>
                <a:hlinkClick r:id="rId8"/>
              </a:rPr>
              <a:t>ELUNA Document Repository</a:t>
            </a:r>
            <a:r>
              <a:rPr lang="en" dirty="0"/>
              <a:t>, conferences, journals, </a:t>
            </a:r>
            <a:r>
              <a:rPr lang="en" u="sng" dirty="0">
                <a:solidFill>
                  <a:schemeClr val="hlink"/>
                </a:solidFill>
                <a:hlinkClick r:id="rId9"/>
              </a:rPr>
              <a:t>GitHub</a:t>
            </a:r>
            <a:endParaRPr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p4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Text and non-MARC Metadata	</a:t>
            </a:r>
            <a:endParaRPr/>
          </a:p>
        </p:txBody>
      </p:sp>
      <p:sp>
        <p:nvSpPr>
          <p:cNvPr id="290" name="Google Shape;290;p4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16687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A good text editor, pulling double-duty with XML and JSON data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u="sng" dirty="0">
                <a:solidFill>
                  <a:schemeClr val="hlink"/>
                </a:solidFill>
                <a:hlinkClick r:id="rId3"/>
              </a:rPr>
              <a:t>Notepad++</a:t>
            </a:r>
            <a:r>
              <a:rPr lang="en" dirty="0"/>
              <a:t> on Windows (free)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u="sng" dirty="0">
                <a:solidFill>
                  <a:schemeClr val="hlink"/>
                </a:solidFill>
                <a:hlinkClick r:id="rId4"/>
              </a:rPr>
              <a:t>BBEdit</a:t>
            </a:r>
            <a:r>
              <a:rPr lang="en" dirty="0"/>
              <a:t> or TextWrangler on Mac (not free but worth it)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A good code editor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u="sng" dirty="0">
                <a:solidFill>
                  <a:schemeClr val="hlink"/>
                </a:solidFill>
                <a:hlinkClick r:id="rId5"/>
              </a:rPr>
              <a:t>Microsoft's Visual Studio Code</a:t>
            </a:r>
            <a:r>
              <a:rPr lang="en" dirty="0"/>
              <a:t> (free, macos, Windows, Linux)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u="sng" dirty="0">
                <a:solidFill>
                  <a:schemeClr val="hlink"/>
                </a:solidFill>
                <a:hlinkClick r:id="rId6"/>
              </a:rPr>
              <a:t>Atom</a:t>
            </a:r>
            <a:r>
              <a:rPr lang="en" dirty="0"/>
              <a:t> (free, macOS, Windows, Linux)</a:t>
            </a:r>
            <a:endParaRPr dirty="0"/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5" name="Google Shape;295;p4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Solving the problem</a:t>
            </a:r>
            <a:endParaRPr/>
          </a:p>
        </p:txBody>
      </p:sp>
      <p:sp>
        <p:nvSpPr>
          <p:cNvPr id="296" name="Google Shape;296;p4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-"/>
            </a:pPr>
            <a:r>
              <a:rPr lang="en"/>
              <a:t>What tools do </a:t>
            </a:r>
            <a:r>
              <a:rPr lang="en" i="1"/>
              <a:t>you</a:t>
            </a:r>
            <a:r>
              <a:rPr lang="en"/>
              <a:t> have?</a:t>
            </a:r>
            <a:endParaRPr/>
          </a:p>
        </p:txBody>
      </p:sp>
      <p:pic>
        <p:nvPicPr>
          <p:cNvPr id="297" name="Google Shape;297;p4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746550" y="128750"/>
            <a:ext cx="3680550" cy="2317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8" name="Google Shape;298;p4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27275" y="3791725"/>
            <a:ext cx="2165925" cy="12348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9" name="Google Shape;299;p4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466150" y="3372850"/>
            <a:ext cx="1653700" cy="1653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00" name="Google Shape;300;p42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652850" y="1525125"/>
            <a:ext cx="2654775" cy="1847727"/>
          </a:xfrm>
          <a:prstGeom prst="rect">
            <a:avLst/>
          </a:prstGeom>
          <a:noFill/>
          <a:ln>
            <a:noFill/>
          </a:ln>
        </p:spPr>
      </p:pic>
      <p:sp>
        <p:nvSpPr>
          <p:cNvPr id="301" name="Google Shape;301;p42"/>
          <p:cNvSpPr txBox="1"/>
          <p:nvPr/>
        </p:nvSpPr>
        <p:spPr>
          <a:xfrm>
            <a:off x="6668550" y="2673625"/>
            <a:ext cx="5682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</a:t>
            </a:r>
            <a:endParaRPr/>
          </a:p>
        </p:txBody>
      </p:sp>
      <p:sp>
        <p:nvSpPr>
          <p:cNvPr id="302" name="Google Shape;302;p42"/>
          <p:cNvSpPr txBox="1"/>
          <p:nvPr/>
        </p:nvSpPr>
        <p:spPr>
          <a:xfrm>
            <a:off x="1626138" y="3395238"/>
            <a:ext cx="568200" cy="374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OR</a:t>
            </a:r>
            <a:endParaRPr/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" name="Google Shape;307;p4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Some example problems and their tools</a:t>
            </a:r>
            <a:endParaRPr/>
          </a:p>
        </p:txBody>
      </p:sp>
      <p:sp>
        <p:nvSpPr>
          <p:cNvPr id="308" name="Google Shape;308;p4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189504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Inserting e-ISSN into print journal records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Goal: insert only the e-ISSN into a print journal in the 776 field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Used Connexion client, Google Apps Script, MarcEdit, merge rules, import profiles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Linking serial analytics to primary record after migration from Aleph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Goal: update over 300,000 records with Aleph IDs to point to Alma MMS IDs instead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Used Alma Analytics with a local param field, Excel, and wrote my first python script using a python dictionary and the pymarc library, merge rule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Google Shape;107;p1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Why are we talking about this?</a:t>
            </a:r>
            <a:endParaRPr dirty="0"/>
          </a:p>
        </p:txBody>
      </p:sp>
      <p:sp>
        <p:nvSpPr>
          <p:cNvPr id="108" name="Google Shape;108;p1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438474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Job postings and job descriptions show a growing need for metadata analysis skills.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A need for library staff across types of libraries and technical functions (cataloging, metadata, collection management, discovery, systems). 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No clear guidance exists (as far as we know) for learning these skills -- or even understanding what they are.</a:t>
            </a:r>
            <a:endParaRPr dirty="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Google Shape;313;p4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Sharing the solution</a:t>
            </a:r>
            <a:endParaRPr/>
          </a:p>
        </p:txBody>
      </p:sp>
      <p:sp>
        <p:nvSpPr>
          <p:cNvPr id="314" name="Google Shape;314;p4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/>
              <a:t>It's important for local knowledge AND for the community to know about things.</a:t>
            </a:r>
            <a:endParaRPr/>
          </a:p>
        </p:txBody>
      </p:sp>
      <p:pic>
        <p:nvPicPr>
          <p:cNvPr id="315" name="Google Shape;315;p4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742388" y="1986445"/>
            <a:ext cx="3659224" cy="29546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45"/>
          <p:cNvSpPr txBox="1">
            <a:spLocks noGrp="1"/>
          </p:cNvSpPr>
          <p:nvPr>
            <p:ph type="title" idx="4294967295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Further Resources</a:t>
            </a:r>
            <a:endParaRPr/>
          </a:p>
        </p:txBody>
      </p:sp>
      <p:sp>
        <p:nvSpPr>
          <p:cNvPr id="321" name="Google Shape;321;p45"/>
          <p:cNvSpPr txBox="1">
            <a:spLocks noGrp="1"/>
          </p:cNvSpPr>
          <p:nvPr>
            <p:ph type="body" idx="4294967295"/>
          </p:nvPr>
        </p:nvSpPr>
        <p:spPr>
          <a:xfrm>
            <a:off x="311700" y="115247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u="sng">
                <a:solidFill>
                  <a:schemeClr val="hlink"/>
                </a:solidFill>
                <a:hlinkClick r:id="rId3"/>
              </a:rPr>
              <a:t>https://z.umn.edu/metadataanalyst</a:t>
            </a:r>
            <a:endParaRPr/>
          </a:p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2" name="Google Shape;322;p45"/>
          <p:cNvSpPr txBox="1">
            <a:spLocks noGrp="1"/>
          </p:cNvSpPr>
          <p:nvPr>
            <p:ph type="title" idx="4294967295"/>
          </p:nvPr>
        </p:nvSpPr>
        <p:spPr>
          <a:xfrm>
            <a:off x="311700" y="1999050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Contact Us</a:t>
            </a:r>
            <a:endParaRPr/>
          </a:p>
        </p:txBody>
      </p:sp>
      <p:sp>
        <p:nvSpPr>
          <p:cNvPr id="323" name="Google Shape;323;p45"/>
          <p:cNvSpPr txBox="1">
            <a:spLocks noGrp="1"/>
          </p:cNvSpPr>
          <p:nvPr>
            <p:ph type="body" idx="4294967295"/>
          </p:nvPr>
        </p:nvSpPr>
        <p:spPr>
          <a:xfrm>
            <a:off x="361625" y="2687025"/>
            <a:ext cx="3436800" cy="1577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Stacie Traill</a:t>
            </a: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hlinkClick r:id="rId4"/>
              </a:rPr>
              <a:t>trail001@umn.edu</a:t>
            </a: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 sz="1400"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24" name="Google Shape;324;p45"/>
          <p:cNvSpPr txBox="1">
            <a:spLocks noGrp="1"/>
          </p:cNvSpPr>
          <p:nvPr>
            <p:ph type="body" idx="4294967295"/>
          </p:nvPr>
        </p:nvSpPr>
        <p:spPr>
          <a:xfrm>
            <a:off x="4240350" y="2687025"/>
            <a:ext cx="3436800" cy="1577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/>
              <a:t>Martin Patrick</a:t>
            </a: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r>
              <a:rPr lang="en" sz="2000" u="sng">
                <a:solidFill>
                  <a:schemeClr val="hlink"/>
                </a:solidFill>
                <a:hlinkClick r:id="rId5"/>
              </a:rPr>
              <a:t>patri299@umn.edu</a:t>
            </a:r>
            <a:endParaRPr sz="2000"/>
          </a:p>
          <a:p>
            <a:pPr marL="0" lvl="0" indent="0" algn="l" rtl="0">
              <a:lnSpc>
                <a:spcPct val="100000"/>
              </a:lnSpc>
              <a:spcBef>
                <a:spcPts val="80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3" name="Google Shape;113;p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Metadata Analysis Tasks</a:t>
            </a:r>
            <a:endParaRPr/>
          </a:p>
        </p:txBody>
      </p:sp>
      <p:sp>
        <p:nvSpPr>
          <p:cNvPr id="114" name="Google Shape;114;p1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338886" cy="34164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0" lvl="0" indent="0" algn="l" rtl="0">
              <a:spcBef>
                <a:spcPts val="800"/>
              </a:spcBef>
              <a:spcAft>
                <a:spcPts val="0"/>
              </a:spcAft>
              <a:buNone/>
            </a:pPr>
            <a:r>
              <a:rPr lang="en" dirty="0"/>
              <a:t>Determine:</a:t>
            </a:r>
            <a:endParaRPr dirty="0"/>
          </a:p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 b="1" dirty="0"/>
              <a:t>WHAT</a:t>
            </a:r>
            <a:r>
              <a:rPr lang="en" dirty="0"/>
              <a:t> data are available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b="1" dirty="0"/>
              <a:t>HOW</a:t>
            </a:r>
            <a:r>
              <a:rPr lang="en" dirty="0"/>
              <a:t> those data can be accessed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b="1" dirty="0"/>
              <a:t>HOW</a:t>
            </a:r>
            <a:r>
              <a:rPr lang="en" dirty="0"/>
              <a:t> the data are used (or how they should be used)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b="1" dirty="0"/>
              <a:t>WHAT</a:t>
            </a:r>
            <a:r>
              <a:rPr lang="en" dirty="0"/>
              <a:t> remediations, transformations, enrichments, merges are needed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b="1" dirty="0"/>
              <a:t>HOW</a:t>
            </a:r>
            <a:r>
              <a:rPr lang="en" dirty="0"/>
              <a:t> to produce the desired outcomes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Efficiency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Sustainability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Scalability</a:t>
            </a: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9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The Laundry List</a:t>
            </a:r>
            <a:endParaRPr/>
          </a:p>
        </p:txBody>
      </p:sp>
      <p:pic>
        <p:nvPicPr>
          <p:cNvPr id="120" name="Google Shape;120;p19" descr="A row of orange clothes dryers, apparently in a laundromat." title="Clothes dryers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865650" y="1210550"/>
            <a:ext cx="4371799" cy="3593525"/>
          </a:xfrm>
          <a:prstGeom prst="rect">
            <a:avLst/>
          </a:prstGeom>
          <a:noFill/>
          <a:ln>
            <a:noFill/>
          </a:ln>
        </p:spPr>
      </p:pic>
      <p:sp>
        <p:nvSpPr>
          <p:cNvPr id="121" name="Google Shape;121;p19"/>
          <p:cNvSpPr txBox="1"/>
          <p:nvPr/>
        </p:nvSpPr>
        <p:spPr>
          <a:xfrm>
            <a:off x="2022100" y="4723975"/>
            <a:ext cx="3950100" cy="116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600" u="sng">
                <a:solidFill>
                  <a:schemeClr val="hlink"/>
                </a:solidFill>
                <a:hlinkClick r:id="rId4"/>
              </a:rPr>
              <a:t>https://www.wallpaperflare.com/three-red-front-load-clothes-dryers-laundry-vehicle-train-wallpaper-ekegv</a:t>
            </a:r>
            <a:endParaRPr sz="60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0"/>
          <p:cNvSpPr txBox="1">
            <a:spLocks noGrp="1"/>
          </p:cNvSpPr>
          <p:nvPr>
            <p:ph type="title"/>
          </p:nvPr>
        </p:nvSpPr>
        <p:spPr>
          <a:xfrm>
            <a:off x="311700" y="339525"/>
            <a:ext cx="8520600" cy="10203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Core Knowledge: Library Metadata Standards, Applications, and Systems</a:t>
            </a:r>
            <a:endParaRPr/>
          </a:p>
        </p:txBody>
      </p:sp>
      <p:sp>
        <p:nvSpPr>
          <p:cNvPr id="127" name="Google Shape;127;p20"/>
          <p:cNvSpPr txBox="1">
            <a:spLocks noGrp="1"/>
          </p:cNvSpPr>
          <p:nvPr>
            <p:ph type="body" idx="1"/>
          </p:nvPr>
        </p:nvSpPr>
        <p:spPr>
          <a:xfrm>
            <a:off x="311700" y="1462700"/>
            <a:ext cx="5470200" cy="35070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55600" algn="l" rtl="0">
              <a:spcBef>
                <a:spcPts val="800"/>
              </a:spcBef>
              <a:spcAft>
                <a:spcPts val="0"/>
              </a:spcAft>
              <a:buSzPts val="2000"/>
              <a:buChar char="•"/>
            </a:pPr>
            <a:r>
              <a:rPr lang="en" sz="2000" dirty="0"/>
              <a:t>Broad familiarity with library metadata standards</a:t>
            </a:r>
            <a:endParaRPr sz="2000" dirty="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1700" dirty="0"/>
              <a:t>Content standards</a:t>
            </a:r>
            <a:endParaRPr sz="1700" dirty="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1700" dirty="0"/>
              <a:t>Encoding/transmission standards</a:t>
            </a:r>
            <a:endParaRPr sz="1700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sz="2000" dirty="0"/>
              <a:t>Deeper knowledge of widely-used standards </a:t>
            </a:r>
            <a:r>
              <a:rPr lang="en" sz="1300" dirty="0"/>
              <a:t>(MARC is probably not optional)</a:t>
            </a:r>
            <a:endParaRPr sz="13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 dirty="0"/>
              <a:t>Legacy standards and practices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 dirty="0"/>
              <a:t>Local practices and locally-developed schema</a:t>
            </a:r>
            <a:endParaRPr sz="2000" dirty="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•"/>
            </a:pPr>
            <a:r>
              <a:rPr lang="en" sz="2000" dirty="0"/>
              <a:t>Library systems</a:t>
            </a:r>
            <a:endParaRPr sz="2000" dirty="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1700" dirty="0"/>
              <a:t>Metadata management</a:t>
            </a:r>
            <a:endParaRPr sz="1700" dirty="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1700" dirty="0"/>
              <a:t>Cross-functional impacts of data changes </a:t>
            </a:r>
            <a:endParaRPr sz="1700" dirty="0"/>
          </a:p>
          <a:p>
            <a:pPr marL="914400" lvl="1" indent="-336550" algn="l" rtl="0">
              <a:spcBef>
                <a:spcPts val="0"/>
              </a:spcBef>
              <a:spcAft>
                <a:spcPts val="0"/>
              </a:spcAft>
              <a:buSzPts val="1700"/>
              <a:buChar char="•"/>
            </a:pPr>
            <a:r>
              <a:rPr lang="en" sz="1700" dirty="0"/>
              <a:t>Reporting and analysis</a:t>
            </a:r>
            <a:endParaRPr sz="1700" dirty="0"/>
          </a:p>
        </p:txBody>
      </p:sp>
      <p:pic>
        <p:nvPicPr>
          <p:cNvPr id="128" name="Google Shape;128;p20" descr="A spoon in a bowl of alphabet soup." title="Alphabet Soup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15325" y="2045525"/>
            <a:ext cx="2959174" cy="1967849"/>
          </a:xfrm>
          <a:prstGeom prst="rect">
            <a:avLst/>
          </a:prstGeom>
          <a:noFill/>
          <a:ln>
            <a:noFill/>
          </a:ln>
        </p:spPr>
      </p:pic>
      <p:sp>
        <p:nvSpPr>
          <p:cNvPr id="129" name="Google Shape;129;p20"/>
          <p:cNvSpPr txBox="1"/>
          <p:nvPr/>
        </p:nvSpPr>
        <p:spPr>
          <a:xfrm>
            <a:off x="5915325" y="4013375"/>
            <a:ext cx="2895000" cy="19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/>
              <a:t>Image credit: Beanbag Amerika </a:t>
            </a:r>
            <a:r>
              <a:rPr lang="en" sz="500" u="sng">
                <a:solidFill>
                  <a:schemeClr val="hlink"/>
                </a:solidFill>
                <a:hlinkClick r:id="rId4"/>
              </a:rPr>
              <a:t>CC-BY-NC 2.0</a:t>
            </a:r>
            <a:r>
              <a:rPr lang="en" sz="500"/>
              <a:t> </a:t>
            </a:r>
            <a:r>
              <a:rPr lang="en" sz="500" u="sng">
                <a:solidFill>
                  <a:schemeClr val="hlink"/>
                </a:solidFill>
                <a:hlinkClick r:id="rId5"/>
              </a:rPr>
              <a:t>https://www.flickr.com/photos/bean/322616749/</a:t>
            </a:r>
            <a:r>
              <a:rPr lang="en" sz="500"/>
              <a:t> </a:t>
            </a:r>
            <a:endParaRPr sz="50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1"/>
          <p:cNvSpPr txBox="1">
            <a:spLocks noGrp="1"/>
          </p:cNvSpPr>
          <p:nvPr>
            <p:ph type="title"/>
          </p:nvPr>
        </p:nvSpPr>
        <p:spPr>
          <a:xfrm>
            <a:off x="311700" y="361850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A few of many...</a:t>
            </a:r>
            <a:endParaRPr/>
          </a:p>
        </p:txBody>
      </p:sp>
      <p:pic>
        <p:nvPicPr>
          <p:cNvPr id="135" name="Google Shape;135;p21" descr="MARC21 logo" title="MARC21 logo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94400" y="1214350"/>
            <a:ext cx="1342519" cy="124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21" descr="Dublin Core logo" title="Dublin Core logo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328025" y="2313775"/>
            <a:ext cx="1244525" cy="12445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7" name="Google Shape;137;p21" descr="AACR2 logo" title="AACR2 logo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00775" y="1312950"/>
            <a:ext cx="1206750" cy="1182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8" name="Google Shape;138;p21" descr="METS logo" title="METS logo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3529100" y="3848775"/>
            <a:ext cx="4619925" cy="497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39" name="Google Shape;139;p21" descr="MODS logo" title="MODS logo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4764850" y="4158175"/>
            <a:ext cx="4001149" cy="5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21" descr="RDA logo" title="RDA logo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022250" y="2530324"/>
            <a:ext cx="2773150" cy="9174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21" descr="The PNX Record as represented in Ex Libris online documentation" title="The PNX Record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257375" y="3769750"/>
            <a:ext cx="2503825" cy="480057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21" descr="Ex Libris Primo logo" title="Ex Libris Primo logo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5044843" y="1582225"/>
            <a:ext cx="2073232" cy="48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21" descr="Ex Libris Alma logo" title="Ex Libris Alma logo"/>
          <p:cNvPicPr preferRelativeResize="0"/>
          <p:nvPr/>
        </p:nvPicPr>
        <p:blipFill>
          <a:blip r:embed="rId11">
            <a:alphaModFix/>
          </a:blip>
          <a:stretch>
            <a:fillRect/>
          </a:stretch>
        </p:blipFill>
        <p:spPr>
          <a:xfrm>
            <a:off x="2799337" y="1175700"/>
            <a:ext cx="2222917" cy="533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21" descr="OCLC logo" title="OCLC logo"/>
          <p:cNvPicPr preferRelativeResize="0"/>
          <p:nvPr/>
        </p:nvPicPr>
        <p:blipFill>
          <a:blip r:embed="rId12">
            <a:alphaModFix/>
          </a:blip>
          <a:stretch>
            <a:fillRect/>
          </a:stretch>
        </p:blipFill>
        <p:spPr>
          <a:xfrm>
            <a:off x="2761200" y="2801375"/>
            <a:ext cx="1949175" cy="9345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5" name="Google Shape;145;p21" descr="Ex Libris Summon logo" title="Ex Libris Summon logo"/>
          <p:cNvPicPr preferRelativeResize="0"/>
          <p:nvPr/>
        </p:nvPicPr>
        <p:blipFill>
          <a:blip r:embed="rId13">
            <a:alphaModFix/>
          </a:blip>
          <a:stretch>
            <a:fillRect/>
          </a:stretch>
        </p:blipFill>
        <p:spPr>
          <a:xfrm>
            <a:off x="3237764" y="2130375"/>
            <a:ext cx="2431561" cy="4800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46" name="Google Shape;146;p21" descr="KBART logo" title="KBART logo"/>
          <p:cNvPicPr preferRelativeResize="0"/>
          <p:nvPr/>
        </p:nvPicPr>
        <p:blipFill>
          <a:blip r:embed="rId14">
            <a:alphaModFix/>
          </a:blip>
          <a:stretch>
            <a:fillRect/>
          </a:stretch>
        </p:blipFill>
        <p:spPr>
          <a:xfrm>
            <a:off x="1708100" y="4344042"/>
            <a:ext cx="1206750" cy="62750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" name="Google Shape;151;p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Core Knowledge: Data Cleaning and Text Normalization</a:t>
            </a:r>
            <a:endParaRPr/>
          </a:p>
        </p:txBody>
      </p:sp>
      <p:sp>
        <p:nvSpPr>
          <p:cNvPr id="152" name="Google Shape;152;p22"/>
          <p:cNvSpPr txBox="1">
            <a:spLocks noGrp="1"/>
          </p:cNvSpPr>
          <p:nvPr>
            <p:ph type="body" idx="1"/>
          </p:nvPr>
        </p:nvSpPr>
        <p:spPr>
          <a:xfrm>
            <a:off x="311700" y="1540050"/>
            <a:ext cx="8461108" cy="30288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AKA </a:t>
            </a:r>
            <a:r>
              <a:rPr lang="en" b="1" dirty="0"/>
              <a:t>Data Wrangling</a:t>
            </a:r>
            <a:r>
              <a:rPr lang="en" dirty="0"/>
              <a:t>: evaluating and transforming data to ensure validity, accuracy, completeness, consistency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Critical for clean-up and remediation projects where the goal is to improve, correct, or enhance the source data.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Also important for: 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Crosswalking/mapping metadata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Creating analyses that combine data from different systems/standards/application profiles.</a:t>
            </a:r>
            <a:endParaRPr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Google Shape;157;p23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697800"/>
          </a:xfrm>
          <a:prstGeom prst="rect">
            <a:avLst/>
          </a:prstGeom>
        </p:spPr>
        <p:txBody>
          <a:bodyPr spcFirstLastPara="1" wrap="square" lIns="68575" tIns="34275" rIns="68575" bIns="3427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/>
              <a:t>Core Knowledge: Data Cleaning and Text Normalization</a:t>
            </a:r>
            <a:endParaRPr/>
          </a:p>
        </p:txBody>
      </p:sp>
      <p:sp>
        <p:nvSpPr>
          <p:cNvPr id="158" name="Google Shape;158;p23"/>
          <p:cNvSpPr txBox="1">
            <a:spLocks noGrp="1"/>
          </p:cNvSpPr>
          <p:nvPr>
            <p:ph type="body" idx="1"/>
          </p:nvPr>
        </p:nvSpPr>
        <p:spPr>
          <a:xfrm>
            <a:off x="311700" y="1431250"/>
            <a:ext cx="4871409" cy="3137700"/>
          </a:xfrm>
          <a:prstGeom prst="rect">
            <a:avLst/>
          </a:prstGeom>
        </p:spPr>
        <p:txBody>
          <a:bodyPr spcFirstLastPara="1" wrap="square" lIns="68575" tIns="34275" rIns="68575" bIns="34275" anchor="t" anchorCtr="0">
            <a:noAutofit/>
          </a:bodyPr>
          <a:lstStyle/>
          <a:p>
            <a:pPr marL="457200" lvl="0" indent="-361950" algn="l" rtl="0">
              <a:spcBef>
                <a:spcPts val="80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Programmatic text manipulation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Recognizing and expressing patterns (regular expressions)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Conditional statements and actions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Isolating elements for evaluation/change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Programmatic file manipulation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Character encodings </a:t>
            </a:r>
            <a:endParaRPr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•"/>
            </a:pPr>
            <a:r>
              <a:rPr lang="en" dirty="0"/>
              <a:t>Documentation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Standardized values in use</a:t>
            </a:r>
            <a:endParaRPr dirty="0"/>
          </a:p>
          <a:p>
            <a:pPr marL="914400" lvl="1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•"/>
            </a:pPr>
            <a:r>
              <a:rPr lang="en" dirty="0"/>
              <a:t>Departures from standards</a:t>
            </a:r>
            <a:endParaRPr dirty="0"/>
          </a:p>
        </p:txBody>
      </p:sp>
      <p:pic>
        <p:nvPicPr>
          <p:cNvPr id="159" name="Google Shape;159;p23" descr="Comic panel of a person with a broom. Text reads &quot;Clean ALL the things!&quot;" title="Clean All The Things!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74600" y="1552800"/>
            <a:ext cx="3307425" cy="2480575"/>
          </a:xfrm>
          <a:prstGeom prst="rect">
            <a:avLst/>
          </a:prstGeom>
          <a:noFill/>
          <a:ln>
            <a:noFill/>
          </a:ln>
        </p:spPr>
      </p:pic>
      <p:sp>
        <p:nvSpPr>
          <p:cNvPr id="160" name="Google Shape;160;p23"/>
          <p:cNvSpPr txBox="1"/>
          <p:nvPr/>
        </p:nvSpPr>
        <p:spPr>
          <a:xfrm>
            <a:off x="5615075" y="3967100"/>
            <a:ext cx="3307500" cy="23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500"/>
              <a:t>Image credit: Allie Brosh, </a:t>
            </a:r>
            <a:r>
              <a:rPr lang="en" sz="500" u="sng">
                <a:solidFill>
                  <a:schemeClr val="hlink"/>
                </a:solidFill>
                <a:hlinkClick r:id="rId4"/>
              </a:rPr>
              <a:t>http://hyperboleandahalf.blogspot.com/2010/06/this-is-why-ill-never-be-adult.html</a:t>
            </a:r>
            <a:endParaRPr sz="50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1376</Words>
  <Application>Microsoft Office PowerPoint</Application>
  <PresentationFormat>On-screen Show (16:9)</PresentationFormat>
  <Paragraphs>198</Paragraphs>
  <Slides>31</Slides>
  <Notes>31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5" baseType="lpstr">
      <vt:lpstr>Helvetica Neue</vt:lpstr>
      <vt:lpstr>Calibri</vt:lpstr>
      <vt:lpstr>Arial</vt:lpstr>
      <vt:lpstr>Office Theme</vt:lpstr>
      <vt:lpstr>Core Concepts and Practical Techniques for Successful Library Metadata Analysis</vt:lpstr>
      <vt:lpstr>What We’ll Cover </vt:lpstr>
      <vt:lpstr>Why are we talking about this?</vt:lpstr>
      <vt:lpstr>Metadata Analysis Tasks</vt:lpstr>
      <vt:lpstr>The Laundry List</vt:lpstr>
      <vt:lpstr>Core Knowledge: Library Metadata Standards, Applications, and Systems</vt:lpstr>
      <vt:lpstr>A few of many...</vt:lpstr>
      <vt:lpstr>Core Knowledge: Data Cleaning and Text Normalization</vt:lpstr>
      <vt:lpstr>Core Knowledge: Data Cleaning and Text Normalization</vt:lpstr>
      <vt:lpstr>Core Knowledge: Data Serializations</vt:lpstr>
      <vt:lpstr>Core Knowledge: Interoperability</vt:lpstr>
      <vt:lpstr>Core Knowledge: Interoperability </vt:lpstr>
      <vt:lpstr>Core Knowledge: Database Design and Querying</vt:lpstr>
      <vt:lpstr>Core Knowledge: Web Technologies and Services </vt:lpstr>
      <vt:lpstr>Core Knowledge: Workflow Analysis and Documentation Practices </vt:lpstr>
      <vt:lpstr>...And more (nice to have) </vt:lpstr>
      <vt:lpstr>Problem Solving Approaches</vt:lpstr>
      <vt:lpstr>The Four Big Steps to Metadata Analysis</vt:lpstr>
      <vt:lpstr>Finding Problems</vt:lpstr>
      <vt:lpstr>Sources of Problem Reports</vt:lpstr>
      <vt:lpstr>Investigating extent</vt:lpstr>
      <vt:lpstr>Assessing importance and urgency</vt:lpstr>
      <vt:lpstr>Implementing a solution</vt:lpstr>
      <vt:lpstr>The Grand Maneuver</vt:lpstr>
      <vt:lpstr>Tools within Alma</vt:lpstr>
      <vt:lpstr>External Tools</vt:lpstr>
      <vt:lpstr>Text and non-MARC Metadata </vt:lpstr>
      <vt:lpstr>Solving the problem</vt:lpstr>
      <vt:lpstr>Some example problems and their tools</vt:lpstr>
      <vt:lpstr>Sharing the solution</vt:lpstr>
      <vt:lpstr>Further Resources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Core Concepts and Practical Techniques for Successful Library Metadata Analysis</dc:title>
  <cp:lastModifiedBy>Stacie A Traill</cp:lastModifiedBy>
  <cp:revision>5</cp:revision>
  <dcterms:modified xsi:type="dcterms:W3CDTF">2020-08-14T21:14:17Z</dcterms:modified>
</cp:coreProperties>
</file>