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8" r:id="rId3"/>
    <p:sldId id="266" r:id="rId4"/>
    <p:sldId id="277" r:id="rId5"/>
    <p:sldId id="274" r:id="rId6"/>
    <p:sldId id="271" r:id="rId7"/>
    <p:sldId id="273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Pauline" initials="MP" lastIdx="1" clrIdx="0">
    <p:extLst>
      <p:ext uri="{19B8F6BF-5375-455C-9EA6-DF929625EA0E}">
        <p15:presenceInfo xmlns:p15="http://schemas.microsoft.com/office/powerpoint/2012/main" userId="Martin, Pau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  <a:srgbClr val="F2BDAA"/>
    <a:srgbClr val="C75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653F-1023-42B4-988A-52130DBA2F24}" v="24" dt="2020-09-20T03:14:04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1" autoAdjust="0"/>
    <p:restoredTop sz="90000" autoAdjust="0"/>
  </p:normalViewPr>
  <p:slideViewPr>
    <p:cSldViewPr snapToGrid="0">
      <p:cViewPr varScale="1">
        <p:scale>
          <a:sx n="104" d="100"/>
          <a:sy n="104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Pauline" userId="c955e267-ac66-4a3b-9ee6-fee7a69cad44" providerId="ADAL" clId="{503C653F-1023-42B4-988A-52130DBA2F24}"/>
    <pc:docChg chg="undo redo custSel addSld delSld modSld">
      <pc:chgData name="Martin, Pauline" userId="c955e267-ac66-4a3b-9ee6-fee7a69cad44" providerId="ADAL" clId="{503C653F-1023-42B4-988A-52130DBA2F24}" dt="2020-09-20T14:28:57.273" v="1369" actId="20577"/>
      <pc:docMkLst>
        <pc:docMk/>
      </pc:docMkLst>
      <pc:sldChg chg="addSp delSp modSp mod modNotesTx">
        <pc:chgData name="Martin, Pauline" userId="c955e267-ac66-4a3b-9ee6-fee7a69cad44" providerId="ADAL" clId="{503C653F-1023-42B4-988A-52130DBA2F24}" dt="2020-09-20T03:14:10.332" v="1366" actId="478"/>
        <pc:sldMkLst>
          <pc:docMk/>
          <pc:sldMk cId="146870899" sldId="258"/>
        </pc:sldMkLst>
        <pc:spChg chg="add mod">
          <ac:chgData name="Martin, Pauline" userId="c955e267-ac66-4a3b-9ee6-fee7a69cad44" providerId="ADAL" clId="{503C653F-1023-42B4-988A-52130DBA2F24}" dt="2020-09-15T22:07:19.556" v="1171" actId="404"/>
          <ac:spMkLst>
            <pc:docMk/>
            <pc:sldMk cId="146870899" sldId="258"/>
            <ac:spMk id="2" creationId="{260CAFC3-4DCF-444A-9D8F-9771DA74D2AD}"/>
          </ac:spMkLst>
        </pc:spChg>
        <pc:spChg chg="add del mod ord">
          <ac:chgData name="Martin, Pauline" userId="c955e267-ac66-4a3b-9ee6-fee7a69cad44" providerId="ADAL" clId="{503C653F-1023-42B4-988A-52130DBA2F24}" dt="2020-09-20T03:14:10.332" v="1366" actId="478"/>
          <ac:spMkLst>
            <pc:docMk/>
            <pc:sldMk cId="146870899" sldId="258"/>
            <ac:spMk id="3" creationId="{B5FB61EE-1D12-421B-85F0-56029BA3484E}"/>
          </ac:spMkLst>
        </pc:spChg>
        <pc:picChg chg="mod">
          <ac:chgData name="Martin, Pauline" userId="c955e267-ac66-4a3b-9ee6-fee7a69cad44" providerId="ADAL" clId="{503C653F-1023-42B4-988A-52130DBA2F24}" dt="2020-09-20T02:51:26.417" v="1362" actId="14100"/>
          <ac:picMkLst>
            <pc:docMk/>
            <pc:sldMk cId="146870899" sldId="258"/>
            <ac:picMk id="6" creationId="{8E162452-60F6-401D-BE89-01773A273B6A}"/>
          </ac:picMkLst>
        </pc:picChg>
      </pc:sldChg>
      <pc:sldChg chg="addSp delSp modSp del mod modTransition modNotesTx">
        <pc:chgData name="Martin, Pauline" userId="c955e267-ac66-4a3b-9ee6-fee7a69cad44" providerId="ADAL" clId="{503C653F-1023-42B4-988A-52130DBA2F24}" dt="2020-09-14T20:46:21.085" v="1051" actId="2696"/>
        <pc:sldMkLst>
          <pc:docMk/>
          <pc:sldMk cId="3556098348" sldId="265"/>
        </pc:sldMkLst>
        <pc:spChg chg="add del mod">
          <ac:chgData name="Martin, Pauline" userId="c955e267-ac66-4a3b-9ee6-fee7a69cad44" providerId="ADAL" clId="{503C653F-1023-42B4-988A-52130DBA2F24}" dt="2020-09-14T19:37:52.868" v="897" actId="21"/>
          <ac:spMkLst>
            <pc:docMk/>
            <pc:sldMk cId="3556098348" sldId="265"/>
            <ac:spMk id="4" creationId="{C5D4E265-48F5-40E4-912F-EE051EE2F214}"/>
          </ac:spMkLst>
        </pc:spChg>
        <pc:spChg chg="add del mod">
          <ac:chgData name="Martin, Pauline" userId="c955e267-ac66-4a3b-9ee6-fee7a69cad44" providerId="ADAL" clId="{503C653F-1023-42B4-988A-52130DBA2F24}" dt="2020-09-14T19:37:48.186" v="894" actId="478"/>
          <ac:spMkLst>
            <pc:docMk/>
            <pc:sldMk cId="3556098348" sldId="265"/>
            <ac:spMk id="6" creationId="{EFA079CF-7653-4B93-AE0B-A15F50EDC810}"/>
          </ac:spMkLst>
        </pc:spChg>
      </pc:sldChg>
      <pc:sldChg chg="modSp mod modNotesTx">
        <pc:chgData name="Martin, Pauline" userId="c955e267-ac66-4a3b-9ee6-fee7a69cad44" providerId="ADAL" clId="{503C653F-1023-42B4-988A-52130DBA2F24}" dt="2020-09-15T02:32:28.260" v="1112"/>
        <pc:sldMkLst>
          <pc:docMk/>
          <pc:sldMk cId="943679577" sldId="266"/>
        </pc:sldMkLst>
        <pc:graphicFrameChg chg="mod modGraphic">
          <ac:chgData name="Martin, Pauline" userId="c955e267-ac66-4a3b-9ee6-fee7a69cad44" providerId="ADAL" clId="{503C653F-1023-42B4-988A-52130DBA2F24}" dt="2020-09-15T02:32:28.260" v="1112"/>
          <ac:graphicFrameMkLst>
            <pc:docMk/>
            <pc:sldMk cId="943679577" sldId="266"/>
            <ac:graphicFrameMk id="6" creationId="{9A6B1391-1F85-4D14-8A4E-1B7FFF221196}"/>
          </ac:graphicFrameMkLst>
        </pc:graphicFrameChg>
      </pc:sldChg>
      <pc:sldChg chg="del modNotesTx">
        <pc:chgData name="Martin, Pauline" userId="c955e267-ac66-4a3b-9ee6-fee7a69cad44" providerId="ADAL" clId="{503C653F-1023-42B4-988A-52130DBA2F24}" dt="2020-09-12T21:40:15.817" v="25" actId="2696"/>
        <pc:sldMkLst>
          <pc:docMk/>
          <pc:sldMk cId="3667383456" sldId="267"/>
        </pc:sldMkLst>
      </pc:sldChg>
      <pc:sldChg chg="modSp mod modNotesTx">
        <pc:chgData name="Martin, Pauline" userId="c955e267-ac66-4a3b-9ee6-fee7a69cad44" providerId="ADAL" clId="{503C653F-1023-42B4-988A-52130DBA2F24}" dt="2020-09-16T21:28:45.616" v="1361" actId="20577"/>
        <pc:sldMkLst>
          <pc:docMk/>
          <pc:sldMk cId="3420879097" sldId="271"/>
        </pc:sldMkLst>
        <pc:spChg chg="mod">
          <ac:chgData name="Martin, Pauline" userId="c955e267-ac66-4a3b-9ee6-fee7a69cad44" providerId="ADAL" clId="{503C653F-1023-42B4-988A-52130DBA2F24}" dt="2020-09-14T20:42:57.017" v="1049" actId="20577"/>
          <ac:spMkLst>
            <pc:docMk/>
            <pc:sldMk cId="3420879097" sldId="271"/>
            <ac:spMk id="10" creationId="{B9E4AD9A-76D4-435D-9014-16AFBD55A06F}"/>
          </ac:spMkLst>
        </pc:spChg>
        <pc:spChg chg="mod">
          <ac:chgData name="Martin, Pauline" userId="c955e267-ac66-4a3b-9ee6-fee7a69cad44" providerId="ADAL" clId="{503C653F-1023-42B4-988A-52130DBA2F24}" dt="2020-09-16T21:28:45.616" v="1361" actId="20577"/>
          <ac:spMkLst>
            <pc:docMk/>
            <pc:sldMk cId="3420879097" sldId="271"/>
            <ac:spMk id="11" creationId="{329558D0-5E29-403C-A546-66130085BBB9}"/>
          </ac:spMkLst>
        </pc:spChg>
      </pc:sldChg>
      <pc:sldChg chg="modSp mod modNotesTx">
        <pc:chgData name="Martin, Pauline" userId="c955e267-ac66-4a3b-9ee6-fee7a69cad44" providerId="ADAL" clId="{503C653F-1023-42B4-988A-52130DBA2F24}" dt="2020-09-15T02:09:49.364" v="1100" actId="6549"/>
        <pc:sldMkLst>
          <pc:docMk/>
          <pc:sldMk cId="3705321208" sldId="273"/>
        </pc:sldMkLst>
        <pc:spChg chg="mod">
          <ac:chgData name="Martin, Pauline" userId="c955e267-ac66-4a3b-9ee6-fee7a69cad44" providerId="ADAL" clId="{503C653F-1023-42B4-988A-52130DBA2F24}" dt="2020-09-15T02:09:49.364" v="1100" actId="6549"/>
          <ac:spMkLst>
            <pc:docMk/>
            <pc:sldMk cId="3705321208" sldId="273"/>
            <ac:spMk id="3" creationId="{E23B8945-59F2-4E84-9212-078104C3AB38}"/>
          </ac:spMkLst>
        </pc:spChg>
      </pc:sldChg>
      <pc:sldChg chg="addSp delSp modSp mod modNotesTx">
        <pc:chgData name="Martin, Pauline" userId="c955e267-ac66-4a3b-9ee6-fee7a69cad44" providerId="ADAL" clId="{503C653F-1023-42B4-988A-52130DBA2F24}" dt="2020-09-16T21:17:45.870" v="1360" actId="14100"/>
        <pc:sldMkLst>
          <pc:docMk/>
          <pc:sldMk cId="3563264797" sldId="274"/>
        </pc:sldMkLst>
        <pc:spChg chg="mod">
          <ac:chgData name="Martin, Pauline" userId="c955e267-ac66-4a3b-9ee6-fee7a69cad44" providerId="ADAL" clId="{503C653F-1023-42B4-988A-52130DBA2F24}" dt="2020-09-16T21:17:45.870" v="1360" actId="14100"/>
          <ac:spMkLst>
            <pc:docMk/>
            <pc:sldMk cId="3563264797" sldId="274"/>
            <ac:spMk id="3" creationId="{0BB93C9C-E996-4B21-85EC-2220DF4E38D6}"/>
          </ac:spMkLst>
        </pc:spChg>
        <pc:spChg chg="add del mod">
          <ac:chgData name="Martin, Pauline" userId="c955e267-ac66-4a3b-9ee6-fee7a69cad44" providerId="ADAL" clId="{503C653F-1023-42B4-988A-52130DBA2F24}" dt="2020-09-16T21:10:06.124" v="1354" actId="478"/>
          <ac:spMkLst>
            <pc:docMk/>
            <pc:sldMk cId="3563264797" sldId="274"/>
            <ac:spMk id="4" creationId="{C378CC84-AC62-417A-8839-28E2279BD3C2}"/>
          </ac:spMkLst>
        </pc:spChg>
      </pc:sldChg>
      <pc:sldChg chg="addSp modSp mod">
        <pc:chgData name="Martin, Pauline" userId="c955e267-ac66-4a3b-9ee6-fee7a69cad44" providerId="ADAL" clId="{503C653F-1023-42B4-988A-52130DBA2F24}" dt="2020-09-13T03:08:53.431" v="820" actId="1036"/>
        <pc:sldMkLst>
          <pc:docMk/>
          <pc:sldMk cId="2111550645" sldId="276"/>
        </pc:sldMkLst>
        <pc:spChg chg="add mod">
          <ac:chgData name="Martin, Pauline" userId="c955e267-ac66-4a3b-9ee6-fee7a69cad44" providerId="ADAL" clId="{503C653F-1023-42B4-988A-52130DBA2F24}" dt="2020-09-13T03:08:53.431" v="820" actId="1036"/>
          <ac:spMkLst>
            <pc:docMk/>
            <pc:sldMk cId="2111550645" sldId="276"/>
            <ac:spMk id="6" creationId="{CB2D7393-0497-4B81-95AB-38D7AEDC637E}"/>
          </ac:spMkLst>
        </pc:spChg>
        <pc:picChg chg="mod modCrop">
          <ac:chgData name="Martin, Pauline" userId="c955e267-ac66-4a3b-9ee6-fee7a69cad44" providerId="ADAL" clId="{503C653F-1023-42B4-988A-52130DBA2F24}" dt="2020-09-12T21:42:30.127" v="70" actId="732"/>
          <ac:picMkLst>
            <pc:docMk/>
            <pc:sldMk cId="2111550645" sldId="276"/>
            <ac:picMk id="8" creationId="{F4B3EC9E-381A-4117-80B5-CB360D72B95D}"/>
          </ac:picMkLst>
        </pc:picChg>
      </pc:sldChg>
      <pc:sldChg chg="addSp delSp modSp mod modNotesTx">
        <pc:chgData name="Martin, Pauline" userId="c955e267-ac66-4a3b-9ee6-fee7a69cad44" providerId="ADAL" clId="{503C653F-1023-42B4-988A-52130DBA2F24}" dt="2020-09-20T14:28:57.273" v="1369" actId="20577"/>
        <pc:sldMkLst>
          <pc:docMk/>
          <pc:sldMk cId="1630633146" sldId="277"/>
        </pc:sldMkLst>
        <pc:spChg chg="mod">
          <ac:chgData name="Martin, Pauline" userId="c955e267-ac66-4a3b-9ee6-fee7a69cad44" providerId="ADAL" clId="{503C653F-1023-42B4-988A-52130DBA2F24}" dt="2020-09-20T14:28:57.273" v="1369" actId="20577"/>
          <ac:spMkLst>
            <pc:docMk/>
            <pc:sldMk cId="1630633146" sldId="277"/>
            <ac:spMk id="3" creationId="{0BB93C9C-E996-4B21-85EC-2220DF4E38D6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7" creationId="{5AB1BF3F-12C0-49A8-99A6-30024278E295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8" creationId="{D95523B9-1D0C-4DC0-ACCA-D13E5DA3AF32}"/>
          </ac:spMkLst>
        </pc:spChg>
        <pc:spChg chg="del">
          <ac:chgData name="Martin, Pauline" userId="c955e267-ac66-4a3b-9ee6-fee7a69cad44" providerId="ADAL" clId="{503C653F-1023-42B4-988A-52130DBA2F24}" dt="2020-09-12T22:29:01.921" v="335" actId="478"/>
          <ac:spMkLst>
            <pc:docMk/>
            <pc:sldMk cId="1630633146" sldId="277"/>
            <ac:spMk id="9" creationId="{85B13DF3-1C4F-42FA-AD9A-845115B7B397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15" creationId="{A74514D0-E215-4DED-8F88-795A5453D04D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17" creationId="{2BAFCEC9-58B3-4C95-8FFB-46E148F107BE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19" creationId="{E71B9E38-796C-47D8-A625-C19FC18FE192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21" creationId="{4C4000A1-E358-43B8-8037-247440053F44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23" creationId="{D413A435-2217-4819-8DD4-01CD42A35F64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25" creationId="{096F0A9E-309D-4AEE-A00D-6F218E513D30}"/>
          </ac:spMkLst>
        </pc:spChg>
        <pc:spChg chg="del">
          <ac:chgData name="Martin, Pauline" userId="c955e267-ac66-4a3b-9ee6-fee7a69cad44" providerId="ADAL" clId="{503C653F-1023-42B4-988A-52130DBA2F24}" dt="2020-09-12T22:28:58.760" v="334" actId="478"/>
          <ac:spMkLst>
            <pc:docMk/>
            <pc:sldMk cId="1630633146" sldId="277"/>
            <ac:spMk id="27" creationId="{03A857F1-C404-4302-82CD-1755A3D45991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29" creationId="{59B1D24A-7D36-4D0F-B950-4CA421EA3334}"/>
          </ac:spMkLst>
        </pc:spChg>
        <pc:spChg chg="mod topLvl">
          <ac:chgData name="Martin, Pauline" userId="c955e267-ac66-4a3b-9ee6-fee7a69cad44" providerId="ADAL" clId="{503C653F-1023-42B4-988A-52130DBA2F24}" dt="2020-09-12T22:31:01.410" v="356" actId="164"/>
          <ac:spMkLst>
            <pc:docMk/>
            <pc:sldMk cId="1630633146" sldId="277"/>
            <ac:spMk id="31" creationId="{562C529D-532E-42EE-805C-91D1E5B1DD14}"/>
          </ac:spMkLst>
        </pc:spChg>
        <pc:grpChg chg="del mod">
          <ac:chgData name="Martin, Pauline" userId="c955e267-ac66-4a3b-9ee6-fee7a69cad44" providerId="ADAL" clId="{503C653F-1023-42B4-988A-52130DBA2F24}" dt="2020-09-12T22:29:18.676" v="337" actId="165"/>
          <ac:grpSpMkLst>
            <pc:docMk/>
            <pc:sldMk cId="1630633146" sldId="277"/>
            <ac:grpSpMk id="4" creationId="{37D29CDA-DE06-4D1B-99FC-91439AF5EBC0}"/>
          </ac:grpSpMkLst>
        </pc:grpChg>
        <pc:grpChg chg="add mod">
          <ac:chgData name="Martin, Pauline" userId="c955e267-ac66-4a3b-9ee6-fee7a69cad44" providerId="ADAL" clId="{503C653F-1023-42B4-988A-52130DBA2F24}" dt="2020-09-12T22:31:09.466" v="381" actId="1038"/>
          <ac:grpSpMkLst>
            <pc:docMk/>
            <pc:sldMk cId="1630633146" sldId="277"/>
            <ac:grpSpMk id="11" creationId="{DA8C6FBC-77FE-4027-AB32-3DD056EFFFB8}"/>
          </ac:grpSpMkLst>
        </pc:grpChg>
        <pc:cxnChg chg="mod topLvl">
          <ac:chgData name="Martin, Pauline" userId="c955e267-ac66-4a3b-9ee6-fee7a69cad44" providerId="ADAL" clId="{503C653F-1023-42B4-988A-52130DBA2F24}" dt="2020-09-12T22:31:01.410" v="356" actId="164"/>
          <ac:cxnSpMkLst>
            <pc:docMk/>
            <pc:sldMk cId="1630633146" sldId="277"/>
            <ac:cxnSpMk id="6" creationId="{12CC8D3B-8B72-4639-A7F7-634A7D5A737D}"/>
          </ac:cxnSpMkLst>
        </pc:cxnChg>
      </pc:sldChg>
      <pc:sldChg chg="addSp modSp add mod modAnim">
        <pc:chgData name="Martin, Pauline" userId="c955e267-ac66-4a3b-9ee6-fee7a69cad44" providerId="ADAL" clId="{503C653F-1023-42B4-988A-52130DBA2F24}" dt="2020-09-15T02:31:17.713" v="1104" actId="1076"/>
        <pc:sldMkLst>
          <pc:docMk/>
          <pc:sldMk cId="662076359" sldId="278"/>
        </pc:sldMkLst>
        <pc:spChg chg="add mod">
          <ac:chgData name="Martin, Pauline" userId="c955e267-ac66-4a3b-9ee6-fee7a69cad44" providerId="ADAL" clId="{503C653F-1023-42B4-988A-52130DBA2F24}" dt="2020-09-15T02:31:17.713" v="1104" actId="1076"/>
          <ac:spMkLst>
            <pc:docMk/>
            <pc:sldMk cId="662076359" sldId="278"/>
            <ac:spMk id="4" creationId="{0A2B69E5-2ECD-4A5C-9D47-FF4441E657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C54B6-3A06-4A98-8DD7-91AC2EA515D9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EEB9-1E5D-4336-B1B3-152F63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0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EEB9-1E5D-4336-B1B3-152F63E4D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224" y="585894"/>
            <a:ext cx="1973552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2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897" y="205964"/>
            <a:ext cx="5240206" cy="20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8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dm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362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64043"/>
            <a:ext cx="358140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6228863"/>
            <a:ext cx="3432175" cy="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74E77A-F3AF-2642-9310-AD4C753862B7}"/>
              </a:ext>
            </a:extLst>
          </p:cNvPr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B1F3F2-2AC7-B443-8B2E-4E2C0AEEA1A6}"/>
              </a:ext>
            </a:extLst>
          </p:cNvPr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461729"/>
            <a:ext cx="356616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52" y="6303180"/>
            <a:ext cx="471466" cy="47146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64F1B8-AFCD-9B4D-A310-FC0F8BAA1D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65566"/>
            <a:ext cx="10515600" cy="4211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45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7914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9418"/>
            <a:ext cx="10515600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29"/>
            <a:ext cx="7315200" cy="19030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62" r:id="rId5"/>
    <p:sldLayoutId id="2147483666" r:id="rId6"/>
    <p:sldLayoutId id="214748367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33910B-832C-423E-9871-F4FAE528A340}"/>
              </a:ext>
            </a:extLst>
          </p:cNvPr>
          <p:cNvSpPr/>
          <p:nvPr/>
        </p:nvSpPr>
        <p:spPr>
          <a:xfrm>
            <a:off x="9358489" y="0"/>
            <a:ext cx="2833511" cy="6240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3BDE1-61B0-426B-A0FB-FCE1625770AD}"/>
              </a:ext>
            </a:extLst>
          </p:cNvPr>
          <p:cNvSpPr/>
          <p:nvPr/>
        </p:nvSpPr>
        <p:spPr>
          <a:xfrm>
            <a:off x="4933244" y="4154220"/>
            <a:ext cx="7258756" cy="172720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utdoor, building, fence, bridge&#10;&#10;Description automatically generated">
            <a:extLst>
              <a:ext uri="{FF2B5EF4-FFF2-40B4-BE49-F238E27FC236}">
                <a16:creationId xmlns:a16="http://schemas.microsoft.com/office/drawing/2014/main" id="{8E162452-60F6-401D-BE89-01773A27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9775" cy="624094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27CD400-3218-44EE-B5E3-66F016F7BBE7}"/>
              </a:ext>
            </a:extLst>
          </p:cNvPr>
          <p:cNvSpPr txBox="1">
            <a:spLocks/>
          </p:cNvSpPr>
          <p:nvPr/>
        </p:nvSpPr>
        <p:spPr>
          <a:xfrm>
            <a:off x="3691115" y="4196924"/>
            <a:ext cx="8105775" cy="984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bg1"/>
                </a:solidFill>
                <a:cs typeface="Aldhabi" panose="020B0604020202020204" pitchFamily="2" charset="-78"/>
              </a:rPr>
              <a:t>Rialto Development Partner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FC98670E-8734-4302-B7F0-8E7ACC92561A}"/>
              </a:ext>
            </a:extLst>
          </p:cNvPr>
          <p:cNvSpPr txBox="1">
            <a:spLocks/>
          </p:cNvSpPr>
          <p:nvPr/>
        </p:nvSpPr>
        <p:spPr>
          <a:xfrm>
            <a:off x="6645967" y="4972462"/>
            <a:ext cx="5150923" cy="55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Eugene McDermott Library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CAFC3-4DCF-444A-9D8F-9771DA74D2AD}"/>
              </a:ext>
            </a:extLst>
          </p:cNvPr>
          <p:cNvSpPr txBox="1"/>
          <p:nvPr/>
        </p:nvSpPr>
        <p:spPr>
          <a:xfrm>
            <a:off x="5324249" y="6380156"/>
            <a:ext cx="647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Pauline Martin, Assistant Head of Acquisitions &amp; E-Resources</a:t>
            </a:r>
          </a:p>
        </p:txBody>
      </p:sp>
    </p:spTree>
    <p:extLst>
      <p:ext uri="{BB962C8B-B14F-4D97-AF65-F5344CB8AC3E}">
        <p14:creationId xmlns:p14="http://schemas.microsoft.com/office/powerpoint/2010/main" val="14687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116D3-8823-4198-946D-0D1A48B0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176"/>
            <a:ext cx="10515600" cy="4444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Primary suppliers: </a:t>
            </a:r>
            <a:r>
              <a:rPr lang="en-US" dirty="0"/>
              <a:t>Gobi (firm order </a:t>
            </a:r>
            <a:r>
              <a:rPr lang="en-US" dirty="0" err="1"/>
              <a:t>ebooks</a:t>
            </a:r>
            <a:r>
              <a:rPr lang="en-US" dirty="0"/>
              <a:t> &amp; print) &amp; Oasis (print)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Our Workflow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E4A304-975C-408C-A33B-805674D0B9F9}"/>
              </a:ext>
            </a:extLst>
          </p:cNvPr>
          <p:cNvSpPr/>
          <p:nvPr/>
        </p:nvSpPr>
        <p:spPr>
          <a:xfrm>
            <a:off x="8855945" y="2728364"/>
            <a:ext cx="2098111" cy="101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51F5C-FC6E-40C0-BDCF-8FFFCC7C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Before Rialto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3E17-EA81-4490-B2D1-9B04CA8B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3E41F-D1FF-463E-8532-D886407FD2C2}"/>
              </a:ext>
            </a:extLst>
          </p:cNvPr>
          <p:cNvSpPr/>
          <p:nvPr/>
        </p:nvSpPr>
        <p:spPr>
          <a:xfrm>
            <a:off x="886695" y="2781510"/>
            <a:ext cx="2224644" cy="115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EC505-EE21-4172-B20B-EB297266C19E}"/>
              </a:ext>
            </a:extLst>
          </p:cNvPr>
          <p:cNvSpPr txBox="1"/>
          <p:nvPr/>
        </p:nvSpPr>
        <p:spPr>
          <a:xfrm>
            <a:off x="946069" y="2781510"/>
            <a:ext cx="199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Research/ Instruction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28114C-AA27-4925-8BD1-D4460736F4F6}"/>
              </a:ext>
            </a:extLst>
          </p:cNvPr>
          <p:cNvSpPr/>
          <p:nvPr/>
        </p:nvSpPr>
        <p:spPr>
          <a:xfrm>
            <a:off x="1163819" y="3609650"/>
            <a:ext cx="2302933" cy="1157575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FB58E-E5D5-44F5-974E-26B6F2B7D412}"/>
              </a:ext>
            </a:extLst>
          </p:cNvPr>
          <p:cNvSpPr txBox="1"/>
          <p:nvPr/>
        </p:nvSpPr>
        <p:spPr>
          <a:xfrm>
            <a:off x="1237944" y="3681341"/>
            <a:ext cx="221262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Review &amp; Select</a:t>
            </a:r>
          </a:p>
          <a:p>
            <a:pPr marL="166688" lvl="0" indent="-1666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 selections in Gobi or email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7E5C13-10C7-4CC2-B2BB-E925F6B88FAA}"/>
              </a:ext>
            </a:extLst>
          </p:cNvPr>
          <p:cNvSpPr/>
          <p:nvPr/>
        </p:nvSpPr>
        <p:spPr>
          <a:xfrm>
            <a:off x="4487903" y="2775856"/>
            <a:ext cx="2319958" cy="101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88AE5-AE2B-4383-963F-9C4EB16EFCBE}"/>
              </a:ext>
            </a:extLst>
          </p:cNvPr>
          <p:cNvSpPr txBox="1"/>
          <p:nvPr/>
        </p:nvSpPr>
        <p:spPr>
          <a:xfrm>
            <a:off x="4631604" y="2806191"/>
            <a:ext cx="179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Acquisitions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E55B08-346F-4DA5-A761-5BF3D6BD136E}"/>
              </a:ext>
            </a:extLst>
          </p:cNvPr>
          <p:cNvSpPr/>
          <p:nvPr/>
        </p:nvSpPr>
        <p:spPr>
          <a:xfrm>
            <a:off x="4585367" y="3531864"/>
            <a:ext cx="2673516" cy="201096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771E9B-1783-43A9-A6CB-87CD6612C855}"/>
              </a:ext>
            </a:extLst>
          </p:cNvPr>
          <p:cNvSpPr txBox="1"/>
          <p:nvPr/>
        </p:nvSpPr>
        <p:spPr>
          <a:xfrm>
            <a:off x="4642184" y="3587070"/>
            <a:ext cx="2837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Duplicate check</a:t>
            </a:r>
          </a:p>
          <a:p>
            <a:pPr marL="166688" lvl="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Pricing/Availability</a:t>
            </a:r>
          </a:p>
          <a:p>
            <a:pPr marL="166688" lvl="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Order (EOD/import or manually entered)</a:t>
            </a:r>
          </a:p>
          <a:p>
            <a:pPr marL="166688" lvl="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Receive/Invoice (EDI)</a:t>
            </a:r>
            <a:endParaRPr lang="en-US" sz="1600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9260920-A6DC-4C3F-960F-4CF912B6042C}"/>
              </a:ext>
            </a:extLst>
          </p:cNvPr>
          <p:cNvSpPr/>
          <p:nvPr/>
        </p:nvSpPr>
        <p:spPr>
          <a:xfrm>
            <a:off x="7532744" y="2824669"/>
            <a:ext cx="923457" cy="621567"/>
          </a:xfrm>
          <a:prstGeom prst="rightArrow">
            <a:avLst/>
          </a:prstGeom>
          <a:solidFill>
            <a:srgbClr val="F2B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C75B1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A079CF-7653-4B93-AE0B-A15F50EDC810}"/>
              </a:ext>
            </a:extLst>
          </p:cNvPr>
          <p:cNvSpPr/>
          <p:nvPr/>
        </p:nvSpPr>
        <p:spPr>
          <a:xfrm flipH="1">
            <a:off x="7498456" y="3446236"/>
            <a:ext cx="1190351" cy="621567"/>
          </a:xfrm>
          <a:prstGeom prst="rightArrow">
            <a:avLst/>
          </a:prstGeom>
          <a:solidFill>
            <a:srgbClr val="F2B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Ebooks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B837C77-C877-4B63-9461-3AD2BCECBDC1}"/>
              </a:ext>
            </a:extLst>
          </p:cNvPr>
          <p:cNvSpPr/>
          <p:nvPr/>
        </p:nvSpPr>
        <p:spPr>
          <a:xfrm>
            <a:off x="9107432" y="3520140"/>
            <a:ext cx="2377065" cy="133075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B35D61-102E-4AEB-A9BB-80E75975A937}"/>
              </a:ext>
            </a:extLst>
          </p:cNvPr>
          <p:cNvSpPr txBox="1"/>
          <p:nvPr/>
        </p:nvSpPr>
        <p:spPr>
          <a:xfrm>
            <a:off x="8938432" y="2783250"/>
            <a:ext cx="191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</a:rPr>
              <a:t>Cataloging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51B5C4-207A-4DA9-BA45-D10989AC6C20}"/>
              </a:ext>
            </a:extLst>
          </p:cNvPr>
          <p:cNvSpPr txBox="1"/>
          <p:nvPr/>
        </p:nvSpPr>
        <p:spPr>
          <a:xfrm>
            <a:off x="9158848" y="3573619"/>
            <a:ext cx="22126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lvl="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Load/Overlay final records</a:t>
            </a:r>
          </a:p>
          <a:p>
            <a:pPr marL="166688" lvl="0" indent="-166688">
              <a:buFont typeface="Arial" panose="020B0604020202020204" pitchFamily="34" charset="0"/>
              <a:buChar char="•"/>
            </a:pPr>
            <a:r>
              <a:rPr lang="en-US" dirty="0"/>
              <a:t>Process print</a:t>
            </a:r>
          </a:p>
          <a:p>
            <a:endParaRPr lang="en-US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76523F7-D24C-43F5-84F5-5A1BBE144EA7}"/>
              </a:ext>
            </a:extLst>
          </p:cNvPr>
          <p:cNvSpPr/>
          <p:nvPr/>
        </p:nvSpPr>
        <p:spPr>
          <a:xfrm>
            <a:off x="3467641" y="2940950"/>
            <a:ext cx="815924" cy="621567"/>
          </a:xfrm>
          <a:prstGeom prst="rightArrow">
            <a:avLst/>
          </a:prstGeom>
          <a:solidFill>
            <a:srgbClr val="F2B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C75B12"/>
              </a:solidFill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A2B69E5-2ECD-4A5C-9D47-FF4441E65782}"/>
              </a:ext>
            </a:extLst>
          </p:cNvPr>
          <p:cNvSpPr/>
          <p:nvPr/>
        </p:nvSpPr>
        <p:spPr>
          <a:xfrm>
            <a:off x="7731191" y="3368676"/>
            <a:ext cx="925364" cy="7784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1F5C-FC6E-40C0-BDCF-8FFFCC7C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Needed Improvements</a:t>
            </a:r>
            <a:r>
              <a:rPr lang="en-US" dirty="0">
                <a:solidFill>
                  <a:srgbClr val="C75B1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116D3-8823-4198-946D-0D1A48B0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89"/>
            <a:ext cx="10515600" cy="4536022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3E17-EA81-4490-B2D1-9B04CA8B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6B1391-1F85-4D14-8A4E-1B7FFF221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56165"/>
              </p:ext>
            </p:extLst>
          </p:nvPr>
        </p:nvGraphicFramePr>
        <p:xfrm>
          <a:off x="838199" y="1315177"/>
          <a:ext cx="10692272" cy="437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256">
                  <a:extLst>
                    <a:ext uri="{9D8B030D-6E8A-4147-A177-3AD203B41FA5}">
                      <a16:colId xmlns:a16="http://schemas.microsoft.com/office/drawing/2014/main" val="1754833159"/>
                    </a:ext>
                  </a:extLst>
                </a:gridCol>
                <a:gridCol w="5065016">
                  <a:extLst>
                    <a:ext uri="{9D8B030D-6E8A-4147-A177-3AD203B41FA5}">
                      <a16:colId xmlns:a16="http://schemas.microsoft.com/office/drawing/2014/main" val="737475051"/>
                    </a:ext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marL="57150" indent="0"/>
                      <a:r>
                        <a:rPr lang="en-US" sz="2000" dirty="0"/>
                        <a:t>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2000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61525"/>
                  </a:ext>
                </a:extLst>
              </a:tr>
              <a:tr h="1845826"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Complex workflow &amp; time-consuming </a:t>
                      </a:r>
                      <a:r>
                        <a:rPr lang="en-US" sz="1800" dirty="0" err="1"/>
                        <a:t>acq</a:t>
                      </a:r>
                      <a:r>
                        <a:rPr lang="en-US" sz="1800" dirty="0"/>
                        <a:t>. process:</a:t>
                      </a:r>
                      <a:endParaRPr lang="en-US" sz="1100" dirty="0"/>
                    </a:p>
                    <a:p>
                      <a:pPr marL="57150" indent="0"/>
                      <a:endParaRPr lang="en-US" sz="1700" dirty="0"/>
                    </a:p>
                    <a:p>
                      <a:pPr marL="519113" marR="0" lvl="1" indent="-2365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Multiple vendor platforms</a:t>
                      </a:r>
                    </a:p>
                    <a:p>
                      <a:pPr marL="519113" marR="0" lvl="1" indent="-2365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Multiple publishers on single subaccount</a:t>
                      </a:r>
                    </a:p>
                    <a:p>
                      <a:pPr marL="519113" lvl="1" indent="-23653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Next day load order + </a:t>
                      </a:r>
                      <a:r>
                        <a:rPr lang="en-US" sz="1600" dirty="0" err="1"/>
                        <a:t>addt’l</a:t>
                      </a:r>
                      <a:r>
                        <a:rPr lang="en-US" sz="1600" dirty="0"/>
                        <a:t> day(s) load inv.</a:t>
                      </a:r>
                    </a:p>
                    <a:p>
                      <a:pPr marL="519113" lvl="1" indent="-23653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Manual edit POLs &amp; package 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Simplify ordering/invoicing process on single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30402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Slow selection process, limited search filters, remove titles owned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More options to narrow or expand selections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50667"/>
                  </a:ext>
                </a:extLst>
              </a:tr>
              <a:tr h="446630"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Time delay from request to 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Faster turnaround on title requests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153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Unnecessary duplication of order documentations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/>
                      <a:r>
                        <a:rPr lang="en-US" sz="1800" dirty="0"/>
                        <a:t>Digital/Paperless records &amp; maintain integrity of documentation for retention and audits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71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3C9C-E996-4B21-85EC-2220DF4E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88"/>
            <a:ext cx="10515600" cy="451223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800" b="1" dirty="0"/>
              <a:t>Implementation Team: </a:t>
            </a:r>
            <a:r>
              <a:rPr lang="en-US" sz="8000" dirty="0"/>
              <a:t>2 Selectors, 2 Acquisitions, 2 Catalogers, 1 Systems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800" b="1" dirty="0"/>
              <a:t>Project Timeline</a:t>
            </a:r>
            <a:endParaRPr lang="en-US" sz="8000" dirty="0"/>
          </a:p>
          <a:p>
            <a:pPr>
              <a:lnSpc>
                <a:spcPct val="120000"/>
              </a:lnSpc>
            </a:pPr>
            <a:endParaRPr lang="en-US" sz="8000" dirty="0"/>
          </a:p>
          <a:p>
            <a:pPr>
              <a:lnSpc>
                <a:spcPct val="120000"/>
              </a:lnSpc>
            </a:pPr>
            <a:br>
              <a:rPr lang="en-US" sz="8400" dirty="0"/>
            </a:br>
            <a:br>
              <a:rPr lang="en-US" sz="8400" dirty="0"/>
            </a:br>
            <a:endParaRPr lang="en-US" sz="8400" dirty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400" dirty="0"/>
              <a:t>&gt; </a:t>
            </a:r>
            <a:r>
              <a:rPr lang="en-US" sz="8400" b="1" dirty="0"/>
              <a:t>1,600 orders </a:t>
            </a:r>
            <a:r>
              <a:rPr lang="en-US" sz="8400" dirty="0"/>
              <a:t>(1,500 </a:t>
            </a:r>
            <a:r>
              <a:rPr lang="en-US" sz="8400" dirty="0" err="1"/>
              <a:t>ebooks</a:t>
            </a:r>
            <a:r>
              <a:rPr lang="en-US" sz="8400" dirty="0"/>
              <a:t> &amp; 100 print)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400"/>
              <a:t>~</a:t>
            </a:r>
            <a:r>
              <a:rPr lang="en-US" sz="8400" b="1"/>
              <a:t>56 </a:t>
            </a:r>
            <a:r>
              <a:rPr lang="en-US" sz="8400" b="1" dirty="0"/>
              <a:t>Issues/ Feedbacks</a:t>
            </a:r>
            <a:r>
              <a:rPr lang="en-US" sz="8400" dirty="0"/>
              <a:t> (12 Selection, 21 Acquisitions, 20 Metadata, 3 Systems)</a:t>
            </a:r>
            <a:br>
              <a:rPr lang="en-US" sz="8400" dirty="0"/>
            </a:br>
            <a:r>
              <a:rPr lang="en-US" sz="8000" dirty="0"/>
              <a:t>Documented internally on SharePoint list linked to Microsoft Teams for discussion along with meeting notes.</a:t>
            </a:r>
            <a:br>
              <a:rPr lang="en-US" sz="5100" dirty="0"/>
            </a:br>
            <a:endParaRPr lang="en-US" sz="5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280CF-6B09-4C41-BB0A-87239106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Rialto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A53AB-F071-4F3A-8F12-D7E80010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8C6FBC-77FE-4027-AB32-3DD056EFFFB8}"/>
              </a:ext>
            </a:extLst>
          </p:cNvPr>
          <p:cNvGrpSpPr/>
          <p:nvPr/>
        </p:nvGrpSpPr>
        <p:grpSpPr>
          <a:xfrm>
            <a:off x="1249448" y="2636107"/>
            <a:ext cx="9022407" cy="1173567"/>
            <a:chOff x="889234" y="2608399"/>
            <a:chExt cx="9022407" cy="117356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2CC8D3B-8B72-4639-A7F7-634A7D5A737D}"/>
                </a:ext>
              </a:extLst>
            </p:cNvPr>
            <p:cNvCxnSpPr>
              <a:cxnSpLocks/>
            </p:cNvCxnSpPr>
            <p:nvPr/>
          </p:nvCxnSpPr>
          <p:spPr>
            <a:xfrm>
              <a:off x="1544732" y="2683680"/>
              <a:ext cx="83361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B1BF3F-12C0-49A8-99A6-30024278E295}"/>
                </a:ext>
              </a:extLst>
            </p:cNvPr>
            <p:cNvSpPr/>
            <p:nvPr/>
          </p:nvSpPr>
          <p:spPr>
            <a:xfrm>
              <a:off x="1520982" y="2608399"/>
              <a:ext cx="130618" cy="1306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5523B9-1D0C-4DC0-ACCA-D13E5DA3AF32}"/>
                </a:ext>
              </a:extLst>
            </p:cNvPr>
            <p:cNvSpPr/>
            <p:nvPr/>
          </p:nvSpPr>
          <p:spPr>
            <a:xfrm>
              <a:off x="6312928" y="2615822"/>
              <a:ext cx="130618" cy="1306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4514D0-E215-4DED-8F88-795A5453D04D}"/>
                </a:ext>
              </a:extLst>
            </p:cNvPr>
            <p:cNvSpPr txBox="1"/>
            <p:nvPr/>
          </p:nvSpPr>
          <p:spPr>
            <a:xfrm>
              <a:off x="889234" y="2858636"/>
              <a:ext cx="1615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542"/>
                  </a:solidFill>
                </a:rPr>
                <a:t>Dec./Jan.</a:t>
              </a:r>
              <a:r>
                <a:rPr lang="en-US" dirty="0"/>
                <a:t> Onboarding/</a:t>
              </a:r>
              <a:br>
                <a:rPr lang="en-US" dirty="0"/>
              </a:br>
              <a:r>
                <a:rPr lang="en-US" dirty="0"/>
                <a:t>Testing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AFCEC9-58B3-4C95-8FFB-46E148F107BE}"/>
                </a:ext>
              </a:extLst>
            </p:cNvPr>
            <p:cNvSpPr txBox="1"/>
            <p:nvPr/>
          </p:nvSpPr>
          <p:spPr>
            <a:xfrm>
              <a:off x="5590868" y="2858636"/>
              <a:ext cx="1615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542"/>
                  </a:solidFill>
                </a:rPr>
                <a:t>April</a:t>
              </a:r>
              <a:br>
                <a:rPr lang="en-US" dirty="0"/>
              </a:br>
              <a:r>
                <a:rPr lang="en-US" dirty="0"/>
                <a:t>3 Selectors</a:t>
              </a:r>
              <a:br>
                <a:rPr lang="en-US" dirty="0"/>
              </a:br>
              <a:r>
                <a:rPr lang="en-US" dirty="0"/>
                <a:t>added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1B9E38-796C-47D8-A625-C19FC18FE192}"/>
                </a:ext>
              </a:extLst>
            </p:cNvPr>
            <p:cNvSpPr/>
            <p:nvPr/>
          </p:nvSpPr>
          <p:spPr>
            <a:xfrm>
              <a:off x="3201335" y="2618311"/>
              <a:ext cx="130618" cy="1306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4000A1-E358-43B8-8037-247440053F44}"/>
                </a:ext>
              </a:extLst>
            </p:cNvPr>
            <p:cNvSpPr txBox="1"/>
            <p:nvPr/>
          </p:nvSpPr>
          <p:spPr>
            <a:xfrm>
              <a:off x="2504278" y="2856217"/>
              <a:ext cx="1615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542"/>
                  </a:solidFill>
                </a:rPr>
                <a:t>February</a:t>
              </a:r>
              <a:br>
                <a:rPr lang="en-US" b="1" dirty="0">
                  <a:solidFill>
                    <a:srgbClr val="008542"/>
                  </a:solidFill>
                </a:rPr>
              </a:br>
              <a:r>
                <a:rPr lang="en-US" dirty="0" err="1"/>
                <a:t>Acq</a:t>
              </a:r>
              <a:r>
                <a:rPr lang="en-US" dirty="0"/>
                <a:t>. staff training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13A435-2217-4819-8DD4-01CD42A35F64}"/>
                </a:ext>
              </a:extLst>
            </p:cNvPr>
            <p:cNvSpPr/>
            <p:nvPr/>
          </p:nvSpPr>
          <p:spPr>
            <a:xfrm>
              <a:off x="4707777" y="2615822"/>
              <a:ext cx="130618" cy="1306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6F0A9E-309D-4AEE-A00D-6F218E513D30}"/>
                </a:ext>
              </a:extLst>
            </p:cNvPr>
            <p:cNvSpPr txBox="1"/>
            <p:nvPr/>
          </p:nvSpPr>
          <p:spPr>
            <a:xfrm>
              <a:off x="4010720" y="2858636"/>
              <a:ext cx="1615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542"/>
                  </a:solidFill>
                </a:rPr>
                <a:t>March</a:t>
              </a:r>
              <a:br>
                <a:rPr lang="en-US" b="1" dirty="0">
                  <a:solidFill>
                    <a:srgbClr val="008542"/>
                  </a:solidFill>
                </a:rPr>
              </a:br>
              <a:r>
                <a:rPr lang="en-US" dirty="0"/>
                <a:t>Campus</a:t>
              </a:r>
              <a:br>
                <a:rPr lang="en-US" dirty="0"/>
              </a:br>
              <a:r>
                <a:rPr lang="en-US" dirty="0"/>
                <a:t>Closes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B1D24A-7D36-4D0F-B950-4CA421EA3334}"/>
                </a:ext>
              </a:extLst>
            </p:cNvPr>
            <p:cNvSpPr/>
            <p:nvPr/>
          </p:nvSpPr>
          <p:spPr>
            <a:xfrm>
              <a:off x="8702746" y="2615822"/>
              <a:ext cx="130618" cy="1306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2C529D-532E-42EE-805C-91D1E5B1DD14}"/>
                </a:ext>
              </a:extLst>
            </p:cNvPr>
            <p:cNvSpPr txBox="1"/>
            <p:nvPr/>
          </p:nvSpPr>
          <p:spPr>
            <a:xfrm>
              <a:off x="7624468" y="2856217"/>
              <a:ext cx="2287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542"/>
                  </a:solidFill>
                </a:rPr>
                <a:t>Aug./Sept.</a:t>
              </a:r>
              <a:br>
                <a:rPr lang="en-US" dirty="0"/>
              </a:br>
              <a:r>
                <a:rPr lang="en-US" dirty="0"/>
                <a:t>All Selectors</a:t>
              </a:r>
              <a:br>
                <a:rPr lang="en-US" dirty="0"/>
              </a:br>
              <a:r>
                <a:rPr lang="en-US" dirty="0"/>
                <a:t>training for Fall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3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80CF-6B09-4C41-BB0A-87239106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Issues/Feedbacks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3C9C-E996-4B21-85EC-2220DF4E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89"/>
            <a:ext cx="10515600" cy="4182511"/>
          </a:xfrm>
        </p:spPr>
        <p:txBody>
          <a:bodyPr numCol="2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Delayed/Duplicated orders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Holdings not matching or overmatching in Market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Order templates &amp; list sharing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Stock availability/Pre-pub/DRM-free indicator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Missing offers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Date range facet for selecting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Price discrepancies from cart to invoice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Unable to create POLs in MD Editor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POLs stuck in auto-packaging or no bib records created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Records importing with errors or not activated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Invoicing by fund or cost center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Disable task list for </a:t>
            </a:r>
            <a:r>
              <a:rPr lang="en-US" sz="2200" dirty="0" err="1"/>
              <a:t>ebooks</a:t>
            </a: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A53AB-F071-4F3A-8F12-D7E80010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209B-C132-461C-8D10-7AF6EABE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51"/>
            <a:ext cx="5257793" cy="900938"/>
          </a:xfrm>
        </p:spPr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What We Like…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1D7D6-FE51-4AF8-BDD7-57226510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E4AD9A-76D4-435D-9014-16AFBD55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2246"/>
            <a:ext cx="5257793" cy="485442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+ Integrated with Alma</a:t>
            </a:r>
            <a:endParaRPr lang="en-US" sz="2100" dirty="0"/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Holdings displayed in Market</a:t>
            </a:r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Visible fund balance</a:t>
            </a:r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Auto-generates POLs and POs</a:t>
            </a:r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Reporting codes/Receiving notes</a:t>
            </a:r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Order history and status</a:t>
            </a:r>
          </a:p>
          <a:p>
            <a:pPr marL="800100" lvl="1" indent="-285750">
              <a:lnSpc>
                <a:spcPct val="110000"/>
              </a:lnSpc>
            </a:pPr>
            <a:r>
              <a:rPr lang="en-US" sz="2000" dirty="0"/>
              <a:t>Attaches orders to existing bibs</a:t>
            </a:r>
            <a:br>
              <a:rPr lang="en-US" dirty="0"/>
            </a:br>
            <a:endParaRPr lang="en-US" dirty="0"/>
          </a:p>
          <a:p>
            <a:r>
              <a:rPr lang="en-US" sz="2200" b="1" dirty="0"/>
              <a:t>+ Rapid fulfillment</a:t>
            </a:r>
          </a:p>
          <a:p>
            <a:pPr marL="795338" lvl="1" indent="-280988"/>
            <a:r>
              <a:rPr lang="en-US" sz="2100" dirty="0"/>
              <a:t>Faster turnaround on </a:t>
            </a:r>
            <a:r>
              <a:rPr lang="en-US" sz="2100" dirty="0" err="1"/>
              <a:t>ebooks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sz="2200" b="1" dirty="0"/>
              <a:t>+ Shared templates &amp; lists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sz="2200" b="1" dirty="0"/>
              <a:t>+ </a:t>
            </a:r>
            <a:r>
              <a:rPr lang="en-US" sz="2200" b="1" dirty="0">
                <a:solidFill>
                  <a:srgbClr val="008542"/>
                </a:solidFill>
              </a:rPr>
              <a:t>And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8542"/>
                </a:solidFill>
              </a:rPr>
              <a:t>More!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29558D0-5E29-403C-A546-66130085BBB9}"/>
              </a:ext>
            </a:extLst>
          </p:cNvPr>
          <p:cNvSpPr txBox="1">
            <a:spLocks/>
          </p:cNvSpPr>
          <p:nvPr/>
        </p:nvSpPr>
        <p:spPr>
          <a:xfrm>
            <a:off x="6454142" y="1098378"/>
            <a:ext cx="5162122" cy="485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Tx/>
              <a:buChar char="-"/>
            </a:pPr>
            <a:r>
              <a:rPr lang="en-US" sz="1900" b="1" dirty="0"/>
              <a:t>Acquisitions</a:t>
            </a:r>
          </a:p>
          <a:p>
            <a:pPr marL="803275" lvl="1" indent="-288925"/>
            <a:r>
              <a:rPr lang="en-US" dirty="0"/>
              <a:t>Invoicing multiple line items</a:t>
            </a:r>
          </a:p>
          <a:p>
            <a:pPr marL="803275" lvl="1" indent="-288925"/>
            <a:r>
              <a:rPr lang="en-US" dirty="0"/>
              <a:t>Ability to transfer order notes for </a:t>
            </a:r>
            <a:r>
              <a:rPr lang="en-US" dirty="0" err="1"/>
              <a:t>ebooks</a:t>
            </a:r>
            <a:r>
              <a:rPr lang="en-US" dirty="0"/>
              <a:t> to POLs</a:t>
            </a:r>
          </a:p>
          <a:p>
            <a:pPr marL="803275" lvl="1" indent="-288925"/>
            <a:r>
              <a:rPr lang="en-US" dirty="0"/>
              <a:t>Allow other purchasers or </a:t>
            </a:r>
            <a:r>
              <a:rPr lang="en-US" dirty="0" err="1"/>
              <a:t>mgrs</a:t>
            </a:r>
            <a:r>
              <a:rPr lang="en-US" dirty="0"/>
              <a:t> to see the status for all orders</a:t>
            </a:r>
          </a:p>
          <a:p>
            <a:pPr marL="803275" lvl="1" indent="-288925"/>
            <a:r>
              <a:rPr lang="en-US" dirty="0"/>
              <a:t>Detailed order status</a:t>
            </a:r>
          </a:p>
          <a:p>
            <a:pPr marL="803275" lvl="1" indent="-288925"/>
            <a:r>
              <a:rPr lang="en-US" dirty="0"/>
              <a:t>Ability to cancel orders</a:t>
            </a:r>
          </a:p>
          <a:p>
            <a:pPr marL="803275" lvl="1" indent="-288925">
              <a:spcAft>
                <a:spcPts val="600"/>
              </a:spcAft>
            </a:pPr>
            <a:r>
              <a:rPr lang="en-US" dirty="0"/>
              <a:t>Flexibility to move items in selector carts</a:t>
            </a:r>
          </a:p>
          <a:p>
            <a:pPr marL="230188" indent="-230188">
              <a:buFontTx/>
              <a:buChar char="-"/>
            </a:pPr>
            <a:r>
              <a:rPr lang="en-US" sz="1900" b="1" dirty="0"/>
              <a:t>Selectors</a:t>
            </a:r>
          </a:p>
          <a:p>
            <a:pPr marL="803275" lvl="1" indent="-288925"/>
            <a:r>
              <a:rPr lang="en-US" dirty="0"/>
              <a:t>Add JSTOR </a:t>
            </a:r>
          </a:p>
          <a:p>
            <a:pPr marL="803275" lvl="1" indent="-288925"/>
            <a:r>
              <a:rPr lang="en-US" dirty="0"/>
              <a:t>Direct link from Choice Review</a:t>
            </a:r>
          </a:p>
          <a:p>
            <a:pPr marL="803275" lvl="1" indent="-288925">
              <a:spcAft>
                <a:spcPts val="600"/>
              </a:spcAft>
            </a:pPr>
            <a:r>
              <a:rPr lang="en-US" dirty="0"/>
              <a:t>Shared List notes</a:t>
            </a:r>
          </a:p>
          <a:p>
            <a:pPr marL="230188" indent="-230188">
              <a:buFontTx/>
              <a:buChar char="-"/>
            </a:pPr>
            <a:r>
              <a:rPr lang="en-US" sz="1900" b="1" dirty="0"/>
              <a:t>Metadata </a:t>
            </a:r>
            <a:r>
              <a:rPr lang="en-US" sz="1900" b="1" dirty="0" err="1"/>
              <a:t>Svcs</a:t>
            </a:r>
            <a:endParaRPr lang="en-US" sz="1900" b="1" dirty="0"/>
          </a:p>
          <a:p>
            <a:pPr marL="803275" lvl="1" indent="-288925"/>
            <a:r>
              <a:rPr lang="en-US" dirty="0"/>
              <a:t>Better record qualities from publishers</a:t>
            </a:r>
          </a:p>
          <a:p>
            <a:pPr marL="342900" indent="-342900">
              <a:buFontTx/>
              <a:buChar char="-"/>
            </a:pPr>
            <a:endParaRPr lang="en-US" sz="1800" dirty="0"/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A736A2-041F-428E-9684-0770005D7F30}"/>
              </a:ext>
            </a:extLst>
          </p:cNvPr>
          <p:cNvCxnSpPr>
            <a:cxnSpLocks/>
          </p:cNvCxnSpPr>
          <p:nvPr/>
        </p:nvCxnSpPr>
        <p:spPr>
          <a:xfrm>
            <a:off x="6095993" y="451556"/>
            <a:ext cx="0" cy="5319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23FF5B3-6273-49D8-AC0D-CEA7E6A74E5C}"/>
              </a:ext>
            </a:extLst>
          </p:cNvPr>
          <p:cNvSpPr txBox="1">
            <a:spLocks/>
          </p:cNvSpPr>
          <p:nvPr/>
        </p:nvSpPr>
        <p:spPr>
          <a:xfrm>
            <a:off x="6454142" y="186151"/>
            <a:ext cx="5257793" cy="90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8542"/>
                </a:solidFill>
              </a:rPr>
              <a:t>What We Want…</a:t>
            </a:r>
          </a:p>
        </p:txBody>
      </p:sp>
    </p:spTree>
    <p:extLst>
      <p:ext uri="{BB962C8B-B14F-4D97-AF65-F5344CB8AC3E}">
        <p14:creationId xmlns:p14="http://schemas.microsoft.com/office/powerpoint/2010/main" val="342087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4EB4-5542-4D40-A7AD-E0DFA4D1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42"/>
                </a:solidFill>
              </a:rPr>
              <a:t>Present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8945-59F2-4E84-9212-078104C3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89"/>
            <a:ext cx="10515600" cy="4607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75B12"/>
                </a:solidFill>
              </a:rPr>
              <a:t>Currently at UTD: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sz="2000" dirty="0"/>
              <a:t>Continuing to select &amp; order primarily </a:t>
            </a:r>
            <a:r>
              <a:rPr lang="en-US" sz="2000" dirty="0" err="1"/>
              <a:t>ebooks</a:t>
            </a:r>
            <a:r>
              <a:rPr lang="en-US" sz="2000" dirty="0"/>
              <a:t> with print as needed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sz="2000" dirty="0"/>
              <a:t>Exploring options internally to improve invoicing in Alma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sz="2000" dirty="0"/>
              <a:t>Rialto has helped us significantly simplify ordering process for remote work</a:t>
            </a:r>
          </a:p>
          <a:p>
            <a:pPr marL="463550" indent="-296863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Issues are at a minimal with few delayed orders from publishers, but overall Rialto Support has been responsive and helpful.</a:t>
            </a:r>
            <a:endParaRPr lang="en-US" dirty="0"/>
          </a:p>
          <a:p>
            <a:r>
              <a:rPr lang="en-US" dirty="0">
                <a:solidFill>
                  <a:srgbClr val="C75B12"/>
                </a:solidFill>
              </a:rPr>
              <a:t>Future Goals: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dirty="0"/>
              <a:t>Complete digital/paperless order documentations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dirty="0"/>
              <a:t>Single ordering system that provides multiple line item invoices</a:t>
            </a:r>
          </a:p>
          <a:p>
            <a:pPr marL="463550" indent="-296863">
              <a:buFont typeface="Arial" panose="020B0604020202020204" pitchFamily="34" charset="0"/>
              <a:buChar char="•"/>
            </a:pPr>
            <a:r>
              <a:rPr lang="en-US" dirty="0"/>
              <a:t>Additional selector training to explore recommendation feed and ranking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C75B1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E92F-797B-4CC2-8257-801D9CC2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2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F0345A-ECB4-47FC-AA75-9B72A1B87473}"/>
              </a:ext>
            </a:extLst>
          </p:cNvPr>
          <p:cNvSpPr/>
          <p:nvPr/>
        </p:nvSpPr>
        <p:spPr>
          <a:xfrm>
            <a:off x="4933244" y="4199467"/>
            <a:ext cx="7258756" cy="1467556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E92F-797B-4CC2-8257-801D9CC2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group of people in a park&#10;&#10;Description automatically generated">
            <a:extLst>
              <a:ext uri="{FF2B5EF4-FFF2-40B4-BE49-F238E27FC236}">
                <a16:creationId xmlns:a16="http://schemas.microsoft.com/office/drawing/2014/main" id="{F4B3EC9E-381A-4117-80B5-CB360D72B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328727" cy="61298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44EB4-5542-4D40-A7AD-E0DFA4D1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074" y="4377777"/>
            <a:ext cx="5494866" cy="115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Thank you!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2D7393-0497-4B81-95AB-38D7AEDC637E}"/>
              </a:ext>
            </a:extLst>
          </p:cNvPr>
          <p:cNvSpPr txBox="1">
            <a:spLocks/>
          </p:cNvSpPr>
          <p:nvPr/>
        </p:nvSpPr>
        <p:spPr>
          <a:xfrm>
            <a:off x="6355620" y="5161386"/>
            <a:ext cx="5494866" cy="627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pauline.martin@utdallas.edu</a:t>
            </a:r>
          </a:p>
        </p:txBody>
      </p:sp>
    </p:spTree>
    <p:extLst>
      <p:ext uri="{BB962C8B-B14F-4D97-AF65-F5344CB8AC3E}">
        <p14:creationId xmlns:p14="http://schemas.microsoft.com/office/powerpoint/2010/main" val="21115506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TD 2019 Colo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87500"/>
      </a:accent1>
      <a:accent2>
        <a:srgbClr val="69BD28"/>
      </a:accent2>
      <a:accent3>
        <a:srgbClr val="00A0DE"/>
      </a:accent3>
      <a:accent4>
        <a:srgbClr val="FFB611"/>
      </a:accent4>
      <a:accent5>
        <a:srgbClr val="154734"/>
      </a:accent5>
      <a:accent6>
        <a:srgbClr val="5FE0B7"/>
      </a:accent6>
      <a:hlink>
        <a:srgbClr val="C8C8C8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16366</TotalTime>
  <Words>574</Words>
  <Application>Microsoft Office PowerPoint</Application>
  <PresentationFormat>Widescreen</PresentationFormat>
  <Paragraphs>121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Before Rialto</vt:lpstr>
      <vt:lpstr>Needed Improvements </vt:lpstr>
      <vt:lpstr>Rialto Implementation</vt:lpstr>
      <vt:lpstr>Issues/Feedbacks</vt:lpstr>
      <vt:lpstr>What We Like…</vt:lpstr>
      <vt:lpstr>Present and Future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Benson</dc:creator>
  <cp:lastModifiedBy>Phung Martin</cp:lastModifiedBy>
  <cp:revision>16</cp:revision>
  <dcterms:created xsi:type="dcterms:W3CDTF">2017-09-15T16:01:31Z</dcterms:created>
  <dcterms:modified xsi:type="dcterms:W3CDTF">2020-09-20T14:35:54Z</dcterms:modified>
</cp:coreProperties>
</file>