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719" r:id="rId2"/>
    <p:sldId id="1724" r:id="rId3"/>
    <p:sldId id="310" r:id="rId4"/>
    <p:sldId id="1764" r:id="rId5"/>
    <p:sldId id="1765" r:id="rId6"/>
    <p:sldId id="1739" r:id="rId7"/>
    <p:sldId id="1744" r:id="rId8"/>
    <p:sldId id="1766" r:id="rId9"/>
    <p:sldId id="1767" r:id="rId10"/>
    <p:sldId id="1768" r:id="rId11"/>
    <p:sldId id="1748" r:id="rId12"/>
    <p:sldId id="1747" r:id="rId13"/>
    <p:sldId id="1750" r:id="rId14"/>
    <p:sldId id="1753" r:id="rId15"/>
    <p:sldId id="1769" r:id="rId16"/>
    <p:sldId id="1770" r:id="rId17"/>
    <p:sldId id="1771" r:id="rId18"/>
    <p:sldId id="1772" r:id="rId19"/>
    <p:sldId id="1773" r:id="rId20"/>
    <p:sldId id="1755" r:id="rId21"/>
    <p:sldId id="1756" r:id="rId22"/>
    <p:sldId id="1759" r:id="rId23"/>
    <p:sldId id="1760" r:id="rId24"/>
    <p:sldId id="1761" r:id="rId25"/>
    <p:sldId id="1762" r:id="rId26"/>
    <p:sldId id="1763" r:id="rId27"/>
    <p:sldId id="1774" r:id="rId28"/>
    <p:sldId id="1775" r:id="rId29"/>
    <p:sldId id="1776" r:id="rId30"/>
    <p:sldId id="1777" r:id="rId31"/>
    <p:sldId id="1778" r:id="rId32"/>
    <p:sldId id="1779" r:id="rId33"/>
    <p:sldId id="1780" r:id="rId34"/>
    <p:sldId id="1781" r:id="rId35"/>
    <p:sldId id="1782" r:id="rId36"/>
    <p:sldId id="1783" r:id="rId37"/>
    <p:sldId id="1784" r:id="rId38"/>
    <p:sldId id="1785" r:id="rId39"/>
    <p:sldId id="1786" r:id="rId40"/>
    <p:sldId id="1787" r:id="rId41"/>
    <p:sldId id="1789" r:id="rId42"/>
    <p:sldId id="1788" r:id="rId43"/>
    <p:sldId id="1714"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27-May-21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27-May-21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tag=oas" TargetMode="External"/><Relationship Id="rId2" Type="http://schemas.openxmlformats.org/officeDocument/2006/relationships/hyperlink" Target="https://www.youtube.com/user/ExLibrisLtd/search?query=OAS+and+DV"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sz="3200" dirty="0"/>
              <a:t>An Introduction to Alma Analytics Data Visualization (DV)</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a:xfrm>
            <a:off x="535709" y="4083918"/>
            <a:ext cx="5404444" cy="478380"/>
          </a:xfrm>
        </p:spPr>
        <p:txBody>
          <a:bodyPr>
            <a:normAutofit fontScale="70000" lnSpcReduction="20000"/>
          </a:bodyPr>
          <a:lstStyle/>
          <a:p>
            <a:r>
              <a:rPr lang="en-US" dirty="0"/>
              <a:t>Yoel Kortick</a:t>
            </a:r>
          </a:p>
          <a:p>
            <a:r>
              <a:rPr lang="en-US" dirty="0"/>
              <a:t>Senior Librarian</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rmAutofit lnSpcReduction="10000"/>
          </a:bodyPr>
          <a:lstStyle/>
          <a:p>
            <a:r>
              <a:rPr lang="en-US" dirty="0"/>
              <a:t>After adding a subject area, the following appears:</a:t>
            </a:r>
          </a:p>
          <a:p>
            <a:endParaRPr lang="en-US" dirty="0"/>
          </a:p>
        </p:txBody>
      </p:sp>
      <p:pic>
        <p:nvPicPr>
          <p:cNvPr id="3" name="Picture 2">
            <a:extLst>
              <a:ext uri="{FF2B5EF4-FFF2-40B4-BE49-F238E27FC236}">
                <a16:creationId xmlns:a16="http://schemas.microsoft.com/office/drawing/2014/main" id="{46EEF633-99B5-4AA6-A099-85B39FB9D906}"/>
              </a:ext>
            </a:extLst>
          </p:cNvPr>
          <p:cNvPicPr>
            <a:picLocks noChangeAspect="1"/>
          </p:cNvPicPr>
          <p:nvPr/>
        </p:nvPicPr>
        <p:blipFill>
          <a:blip r:embed="rId2"/>
          <a:stretch>
            <a:fillRect/>
          </a:stretch>
        </p:blipFill>
        <p:spPr>
          <a:xfrm>
            <a:off x="0" y="1272929"/>
            <a:ext cx="9144000" cy="3315045"/>
          </a:xfrm>
          <a:prstGeom prst="rect">
            <a:avLst/>
          </a:prstGeom>
        </p:spPr>
      </p:pic>
    </p:spTree>
    <p:extLst>
      <p:ext uri="{BB962C8B-B14F-4D97-AF65-F5344CB8AC3E}">
        <p14:creationId xmlns:p14="http://schemas.microsoft.com/office/powerpoint/2010/main" val="145819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Displaying and filtering data</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14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00399"/>
          </a:xfrm>
        </p:spPr>
        <p:txBody>
          <a:bodyPr>
            <a:normAutofit/>
          </a:bodyPr>
          <a:lstStyle/>
          <a:p>
            <a:r>
              <a:rPr lang="en-US" dirty="0"/>
              <a:t>To display and filter data:</a:t>
            </a:r>
          </a:p>
          <a:p>
            <a:r>
              <a:rPr lang="en-US" dirty="0"/>
              <a:t>Drag fields from the subject area on the left to the canvas on the right to display them.</a:t>
            </a:r>
          </a:p>
          <a:p>
            <a:r>
              <a:rPr lang="en-US" dirty="0"/>
              <a:t>Drag fields from the subject area on the left to the filter section on the top to filter them (this can also be done by other methods such as right clicking fields and choosing “Create filter”).</a:t>
            </a:r>
          </a:p>
          <a:p>
            <a:endParaRPr lang="en-US" dirty="0"/>
          </a:p>
          <a:p>
            <a:endParaRPr lang="en-US" dirty="0"/>
          </a:p>
        </p:txBody>
      </p:sp>
    </p:spTree>
    <p:extLst>
      <p:ext uri="{BB962C8B-B14F-4D97-AF65-F5344CB8AC3E}">
        <p14:creationId xmlns:p14="http://schemas.microsoft.com/office/powerpoint/2010/main" val="26701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BCE02F-A461-4A8D-BEF6-2CA5BAA08E22}"/>
              </a:ext>
            </a:extLst>
          </p:cNvPr>
          <p:cNvPicPr>
            <a:picLocks noChangeAspect="1"/>
          </p:cNvPicPr>
          <p:nvPr/>
        </p:nvPicPr>
        <p:blipFill>
          <a:blip r:embed="rId2"/>
          <a:stretch>
            <a:fillRect/>
          </a:stretch>
        </p:blipFill>
        <p:spPr>
          <a:xfrm>
            <a:off x="1512702" y="1563638"/>
            <a:ext cx="2384177" cy="331236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From within the data elements section of the navigation pane it is possible to search for fields:</a:t>
            </a:r>
          </a:p>
          <a:p>
            <a:endParaRPr lang="en-US" dirty="0"/>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1691680" y="1571371"/>
            <a:ext cx="1008112" cy="208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97E779DC-906E-4F3E-A6A4-E155F1B238F8}"/>
              </a:ext>
            </a:extLst>
          </p:cNvPr>
          <p:cNvPicPr>
            <a:picLocks noChangeAspect="1"/>
          </p:cNvPicPr>
          <p:nvPr/>
        </p:nvPicPr>
        <p:blipFill>
          <a:blip r:embed="rId3"/>
          <a:stretch>
            <a:fillRect/>
          </a:stretch>
        </p:blipFill>
        <p:spPr>
          <a:xfrm>
            <a:off x="5345552" y="1571371"/>
            <a:ext cx="2931674" cy="3240668"/>
          </a:xfrm>
          <a:prstGeom prst="rect">
            <a:avLst/>
          </a:prstGeom>
        </p:spPr>
      </p:pic>
      <p:sp>
        <p:nvSpPr>
          <p:cNvPr id="9" name="Rectangle 8">
            <a:extLst>
              <a:ext uri="{FF2B5EF4-FFF2-40B4-BE49-F238E27FC236}">
                <a16:creationId xmlns:a16="http://schemas.microsoft.com/office/drawing/2014/main" id="{D58C4CA9-C898-4DA4-86F4-F3D2954F3448}"/>
              </a:ext>
            </a:extLst>
          </p:cNvPr>
          <p:cNvSpPr/>
          <p:nvPr/>
        </p:nvSpPr>
        <p:spPr>
          <a:xfrm>
            <a:off x="5282159" y="1571371"/>
            <a:ext cx="1008112" cy="208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413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72407"/>
          </a:xfrm>
        </p:spPr>
        <p:txBody>
          <a:bodyPr>
            <a:normAutofit lnSpcReduction="10000"/>
          </a:bodyPr>
          <a:lstStyle/>
          <a:p>
            <a:r>
              <a:rPr lang="en-US" dirty="0"/>
              <a:t>On the next slide we are using the fulfillment subject area and</a:t>
            </a:r>
          </a:p>
          <a:p>
            <a:r>
              <a:rPr lang="en-US" dirty="0"/>
              <a:t>Drag to the canvas the "Number of loans (not in house") and the "LC Classifications Group 1"</a:t>
            </a:r>
          </a:p>
          <a:p>
            <a:r>
              <a:rPr lang="en-US" dirty="0"/>
              <a:t>Drag to the upper "Filters" section the  "Loan Year" and "Number of loans (not in house)" </a:t>
            </a:r>
          </a:p>
          <a:p>
            <a:r>
              <a:rPr lang="en-US" dirty="0"/>
              <a:t>Filter by "Loan Year" = 2020 and "Number of loans (not in house)" &gt;= 1000</a:t>
            </a:r>
          </a:p>
          <a:p>
            <a:r>
              <a:rPr lang="en-US" dirty="0"/>
              <a:t>In the initial results we will right click the "LC Classifications Group 1" which is "Unknown" and choose "remove selected".</a:t>
            </a:r>
          </a:p>
        </p:txBody>
      </p:sp>
    </p:spTree>
    <p:extLst>
      <p:ext uri="{BB962C8B-B14F-4D97-AF65-F5344CB8AC3E}">
        <p14:creationId xmlns:p14="http://schemas.microsoft.com/office/powerpoint/2010/main" val="53735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a:bodyPr>
          <a:lstStyle/>
          <a:p>
            <a:r>
              <a:rPr lang="en-US" dirty="0"/>
              <a:t>Here are the filters on top</a:t>
            </a:r>
          </a:p>
        </p:txBody>
      </p:sp>
      <p:pic>
        <p:nvPicPr>
          <p:cNvPr id="3" name="Picture 2">
            <a:extLst>
              <a:ext uri="{FF2B5EF4-FFF2-40B4-BE49-F238E27FC236}">
                <a16:creationId xmlns:a16="http://schemas.microsoft.com/office/drawing/2014/main" id="{5D99A063-A711-4BB4-B98F-2B6160AEF804}"/>
              </a:ext>
            </a:extLst>
          </p:cNvPr>
          <p:cNvPicPr>
            <a:picLocks noChangeAspect="1"/>
          </p:cNvPicPr>
          <p:nvPr/>
        </p:nvPicPr>
        <p:blipFill>
          <a:blip r:embed="rId2"/>
          <a:stretch>
            <a:fillRect/>
          </a:stretch>
        </p:blipFill>
        <p:spPr>
          <a:xfrm>
            <a:off x="1583258" y="1347615"/>
            <a:ext cx="5977483" cy="3356267"/>
          </a:xfrm>
          <a:prstGeom prst="rect">
            <a:avLst/>
          </a:prstGeom>
          <a:ln>
            <a:solidFill>
              <a:schemeClr val="accent1"/>
            </a:solidFill>
          </a:ln>
        </p:spPr>
      </p:pic>
      <p:sp>
        <p:nvSpPr>
          <p:cNvPr id="4" name="Rectangle 3">
            <a:extLst>
              <a:ext uri="{FF2B5EF4-FFF2-40B4-BE49-F238E27FC236}">
                <a16:creationId xmlns:a16="http://schemas.microsoft.com/office/drawing/2014/main" id="{4529B5B5-FC2E-48E8-AE25-F8F9C37C6383}"/>
              </a:ext>
            </a:extLst>
          </p:cNvPr>
          <p:cNvSpPr/>
          <p:nvPr/>
        </p:nvSpPr>
        <p:spPr>
          <a:xfrm>
            <a:off x="1619672" y="1347615"/>
            <a:ext cx="1872208" cy="43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78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33D5C-889C-48D6-BF44-3C0B1553445C}"/>
              </a:ext>
            </a:extLst>
          </p:cNvPr>
          <p:cNvPicPr>
            <a:picLocks noChangeAspect="1"/>
          </p:cNvPicPr>
          <p:nvPr/>
        </p:nvPicPr>
        <p:blipFill>
          <a:blip r:embed="rId2"/>
          <a:stretch>
            <a:fillRect/>
          </a:stretch>
        </p:blipFill>
        <p:spPr>
          <a:xfrm>
            <a:off x="2945317" y="1347615"/>
            <a:ext cx="3253365" cy="34437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In the initial results we will right click the "LC Classifications Group 1" which is "Unknown" and choose "remove selected".</a:t>
            </a:r>
          </a:p>
        </p:txBody>
      </p:sp>
      <p:sp>
        <p:nvSpPr>
          <p:cNvPr id="4" name="Rectangle 3">
            <a:extLst>
              <a:ext uri="{FF2B5EF4-FFF2-40B4-BE49-F238E27FC236}">
                <a16:creationId xmlns:a16="http://schemas.microsoft.com/office/drawing/2014/main" id="{4529B5B5-FC2E-48E8-AE25-F8F9C37C6383}"/>
              </a:ext>
            </a:extLst>
          </p:cNvPr>
          <p:cNvSpPr/>
          <p:nvPr/>
        </p:nvSpPr>
        <p:spPr>
          <a:xfrm>
            <a:off x="3275856" y="1936293"/>
            <a:ext cx="864096" cy="27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4F24C9-9452-4808-AAFC-36213EA40EEE}"/>
              </a:ext>
            </a:extLst>
          </p:cNvPr>
          <p:cNvSpPr/>
          <p:nvPr/>
        </p:nvSpPr>
        <p:spPr>
          <a:xfrm>
            <a:off x="3743908" y="2656348"/>
            <a:ext cx="1044116" cy="27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54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0F2FEC-96BB-41CA-9B37-0EF52FD2439E}"/>
              </a:ext>
            </a:extLst>
          </p:cNvPr>
          <p:cNvPicPr>
            <a:picLocks noChangeAspect="1"/>
          </p:cNvPicPr>
          <p:nvPr/>
        </p:nvPicPr>
        <p:blipFill>
          <a:blip r:embed="rId2"/>
          <a:stretch>
            <a:fillRect/>
          </a:stretch>
        </p:blipFill>
        <p:spPr>
          <a:xfrm>
            <a:off x="1763688" y="1173878"/>
            <a:ext cx="6351934" cy="36631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85000" lnSpcReduction="10000"/>
          </a:bodyPr>
          <a:lstStyle/>
          <a:p>
            <a:r>
              <a:rPr lang="en-US" dirty="0"/>
              <a:t>If we choose “Auto Visualization” then the DV will choose for us a bar graph</a:t>
            </a:r>
          </a:p>
        </p:txBody>
      </p:sp>
      <p:pic>
        <p:nvPicPr>
          <p:cNvPr id="3" name="Picture 2">
            <a:extLst>
              <a:ext uri="{FF2B5EF4-FFF2-40B4-BE49-F238E27FC236}">
                <a16:creationId xmlns:a16="http://schemas.microsoft.com/office/drawing/2014/main" id="{8BCCF4BE-1218-4C23-BC37-63453A49294A}"/>
              </a:ext>
            </a:extLst>
          </p:cNvPr>
          <p:cNvPicPr>
            <a:picLocks noChangeAspect="1"/>
          </p:cNvPicPr>
          <p:nvPr/>
        </p:nvPicPr>
        <p:blipFill>
          <a:blip r:embed="rId3"/>
          <a:stretch>
            <a:fillRect/>
          </a:stretch>
        </p:blipFill>
        <p:spPr>
          <a:xfrm>
            <a:off x="179513" y="1203599"/>
            <a:ext cx="1080120" cy="504056"/>
          </a:xfrm>
          <a:prstGeom prst="rect">
            <a:avLst/>
          </a:prstGeom>
          <a:ln>
            <a:solidFill>
              <a:schemeClr val="accent1"/>
            </a:solidFill>
          </a:ln>
        </p:spPr>
      </p:pic>
      <p:sp>
        <p:nvSpPr>
          <p:cNvPr id="10" name="Rectangle 9">
            <a:extLst>
              <a:ext uri="{FF2B5EF4-FFF2-40B4-BE49-F238E27FC236}">
                <a16:creationId xmlns:a16="http://schemas.microsoft.com/office/drawing/2014/main" id="{60D1E155-EA61-44B0-B667-43C93B216CEF}"/>
              </a:ext>
            </a:extLst>
          </p:cNvPr>
          <p:cNvSpPr/>
          <p:nvPr/>
        </p:nvSpPr>
        <p:spPr>
          <a:xfrm>
            <a:off x="1763688" y="1198816"/>
            <a:ext cx="100811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791184-B824-425D-B1F3-F2A4F3E8ECBC}"/>
              </a:ext>
            </a:extLst>
          </p:cNvPr>
          <p:cNvSpPr/>
          <p:nvPr/>
        </p:nvSpPr>
        <p:spPr>
          <a:xfrm>
            <a:off x="179512" y="1203598"/>
            <a:ext cx="28803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1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B4BC90-6E66-4EED-8042-B4D8355E7E88}"/>
              </a:ext>
            </a:extLst>
          </p:cNvPr>
          <p:cNvPicPr>
            <a:picLocks noChangeAspect="1"/>
          </p:cNvPicPr>
          <p:nvPr/>
        </p:nvPicPr>
        <p:blipFill>
          <a:blip r:embed="rId2"/>
          <a:stretch>
            <a:fillRect/>
          </a:stretch>
        </p:blipFill>
        <p:spPr>
          <a:xfrm>
            <a:off x="3472411" y="1378002"/>
            <a:ext cx="2199177" cy="34036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We can click the visualization (where now it states "Auto Visualization (Bar))" and choose a different visualization.  Here we choose Horizontal Bar.</a:t>
            </a:r>
          </a:p>
        </p:txBody>
      </p:sp>
      <p:sp>
        <p:nvSpPr>
          <p:cNvPr id="11" name="Rectangle 10">
            <a:extLst>
              <a:ext uri="{FF2B5EF4-FFF2-40B4-BE49-F238E27FC236}">
                <a16:creationId xmlns:a16="http://schemas.microsoft.com/office/drawing/2014/main" id="{78791184-B824-425D-B1F3-F2A4F3E8ECBC}"/>
              </a:ext>
            </a:extLst>
          </p:cNvPr>
          <p:cNvSpPr/>
          <p:nvPr/>
        </p:nvSpPr>
        <p:spPr>
          <a:xfrm>
            <a:off x="4737236" y="1779662"/>
            <a:ext cx="28803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2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63373-1F5B-49EC-991B-22ED42CEADED}"/>
              </a:ext>
            </a:extLst>
          </p:cNvPr>
          <p:cNvPicPr>
            <a:picLocks noChangeAspect="1"/>
          </p:cNvPicPr>
          <p:nvPr/>
        </p:nvPicPr>
        <p:blipFill>
          <a:blip r:embed="rId2"/>
          <a:stretch>
            <a:fillRect/>
          </a:stretch>
        </p:blipFill>
        <p:spPr>
          <a:xfrm>
            <a:off x="1722626" y="1478853"/>
            <a:ext cx="5698747" cy="32018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The values can be sorted as desired by right clicking and choosing "sort".  We will sort the LC Classification Group 1 by loans high to low.</a:t>
            </a:r>
          </a:p>
        </p:txBody>
      </p:sp>
      <p:sp>
        <p:nvSpPr>
          <p:cNvPr id="11" name="Rectangle 10">
            <a:extLst>
              <a:ext uri="{FF2B5EF4-FFF2-40B4-BE49-F238E27FC236}">
                <a16:creationId xmlns:a16="http://schemas.microsoft.com/office/drawing/2014/main" id="{78791184-B824-425D-B1F3-F2A4F3E8ECBC}"/>
              </a:ext>
            </a:extLst>
          </p:cNvPr>
          <p:cNvSpPr/>
          <p:nvPr/>
        </p:nvSpPr>
        <p:spPr>
          <a:xfrm>
            <a:off x="5940152" y="2715766"/>
            <a:ext cx="432048"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E71647-7522-492C-9389-D284BA05729B}"/>
              </a:ext>
            </a:extLst>
          </p:cNvPr>
          <p:cNvSpPr/>
          <p:nvPr/>
        </p:nvSpPr>
        <p:spPr>
          <a:xfrm>
            <a:off x="3995936" y="2945229"/>
            <a:ext cx="1800200"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8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lstStyle/>
          <a:p>
            <a:r>
              <a:rPr lang="en-US" dirty="0"/>
              <a:t>Introduction</a:t>
            </a:r>
          </a:p>
          <a:p>
            <a:r>
              <a:rPr lang="en-US" dirty="0"/>
              <a:t>Accessing DV and creating a project</a:t>
            </a:r>
          </a:p>
          <a:p>
            <a:r>
              <a:rPr lang="en-US" dirty="0"/>
              <a:t>Displaying and filtering data</a:t>
            </a:r>
          </a:p>
          <a:p>
            <a:r>
              <a:rPr lang="en-US" dirty="0"/>
              <a:t>Accessing a saved DV project</a:t>
            </a:r>
          </a:p>
          <a:p>
            <a:r>
              <a:rPr lang="en-US" dirty="0"/>
              <a:t>Using multiple visualizations in the same project</a:t>
            </a:r>
          </a:p>
          <a:p>
            <a:r>
              <a:rPr lang="en-US" dirty="0"/>
              <a:t>Some examples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76546"/>
            <a:ext cx="8424936" cy="1008112"/>
          </a:xfrm>
        </p:spPr>
        <p:txBody>
          <a:bodyPr>
            <a:normAutofit/>
          </a:bodyPr>
          <a:lstStyle/>
          <a:p>
            <a:r>
              <a:rPr lang="en-US" dirty="0"/>
              <a:t>The data is now sorted:</a:t>
            </a:r>
          </a:p>
        </p:txBody>
      </p:sp>
      <p:pic>
        <p:nvPicPr>
          <p:cNvPr id="7" name="Picture 6">
            <a:extLst>
              <a:ext uri="{FF2B5EF4-FFF2-40B4-BE49-F238E27FC236}">
                <a16:creationId xmlns:a16="http://schemas.microsoft.com/office/drawing/2014/main" id="{5C27D582-0A90-4C4E-9AF5-955889B66BB5}"/>
              </a:ext>
            </a:extLst>
          </p:cNvPr>
          <p:cNvPicPr>
            <a:picLocks noChangeAspect="1"/>
          </p:cNvPicPr>
          <p:nvPr/>
        </p:nvPicPr>
        <p:blipFill>
          <a:blip r:embed="rId2"/>
          <a:stretch>
            <a:fillRect/>
          </a:stretch>
        </p:blipFill>
        <p:spPr>
          <a:xfrm>
            <a:off x="2029520" y="1243808"/>
            <a:ext cx="5156968" cy="3568231"/>
          </a:xfrm>
          <a:prstGeom prst="rect">
            <a:avLst/>
          </a:prstGeom>
          <a:ln>
            <a:solidFill>
              <a:schemeClr val="accent1"/>
            </a:solidFill>
          </a:ln>
        </p:spPr>
      </p:pic>
    </p:spTree>
    <p:extLst>
      <p:ext uri="{BB962C8B-B14F-4D97-AF65-F5344CB8AC3E}">
        <p14:creationId xmlns:p14="http://schemas.microsoft.com/office/powerpoint/2010/main" val="204546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51A740-DC8B-4522-8FF6-E524E23B3DE8}"/>
              </a:ext>
            </a:extLst>
          </p:cNvPr>
          <p:cNvPicPr>
            <a:picLocks noChangeAspect="1"/>
          </p:cNvPicPr>
          <p:nvPr/>
        </p:nvPicPr>
        <p:blipFill>
          <a:blip r:embed="rId2"/>
          <a:stretch>
            <a:fillRect/>
          </a:stretch>
        </p:blipFill>
        <p:spPr>
          <a:xfrm>
            <a:off x="2843808" y="1899823"/>
            <a:ext cx="3199717" cy="2715766"/>
          </a:xfrm>
          <a:prstGeom prst="rect">
            <a:avLst/>
          </a:prstGeom>
        </p:spPr>
      </p:pic>
      <p:pic>
        <p:nvPicPr>
          <p:cNvPr id="3" name="Picture 2">
            <a:extLst>
              <a:ext uri="{FF2B5EF4-FFF2-40B4-BE49-F238E27FC236}">
                <a16:creationId xmlns:a16="http://schemas.microsoft.com/office/drawing/2014/main" id="{09CD5FEE-08FA-4CC7-AD06-1CEE10C0383F}"/>
              </a:ext>
            </a:extLst>
          </p:cNvPr>
          <p:cNvPicPr>
            <a:picLocks noChangeAspect="1"/>
          </p:cNvPicPr>
          <p:nvPr/>
        </p:nvPicPr>
        <p:blipFill>
          <a:blip r:embed="rId3"/>
          <a:stretch>
            <a:fillRect/>
          </a:stretch>
        </p:blipFill>
        <p:spPr>
          <a:xfrm>
            <a:off x="2987824" y="1311641"/>
            <a:ext cx="2740861" cy="373062"/>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Save the Project via the "Save" button on the top right:</a:t>
            </a:r>
          </a:p>
        </p:txBody>
      </p:sp>
      <p:sp>
        <p:nvSpPr>
          <p:cNvPr id="4" name="Rectangle 3">
            <a:extLst>
              <a:ext uri="{FF2B5EF4-FFF2-40B4-BE49-F238E27FC236}">
                <a16:creationId xmlns:a16="http://schemas.microsoft.com/office/drawing/2014/main" id="{A300AC8C-6FEF-4641-ADE1-2B5E51C8B4B2}"/>
              </a:ext>
            </a:extLst>
          </p:cNvPr>
          <p:cNvSpPr/>
          <p:nvPr/>
        </p:nvSpPr>
        <p:spPr>
          <a:xfrm>
            <a:off x="4951774" y="1347614"/>
            <a:ext cx="432048" cy="273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FF6F9E2-9214-41DB-AC90-E155842106FB}"/>
              </a:ext>
            </a:extLst>
          </p:cNvPr>
          <p:cNvSpPr/>
          <p:nvPr/>
        </p:nvSpPr>
        <p:spPr>
          <a:xfrm>
            <a:off x="3469111" y="2278717"/>
            <a:ext cx="1318914" cy="221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7875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a saved DV project</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197346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3096344"/>
          </a:xfrm>
        </p:spPr>
        <p:txBody>
          <a:bodyPr>
            <a:normAutofit fontScale="92500" lnSpcReduction="20000"/>
          </a:bodyPr>
          <a:lstStyle/>
          <a:p>
            <a:r>
              <a:rPr lang="en-US" dirty="0"/>
              <a:t>The Project can then later be accessed from the Data Visualization home page (which is accessed as we saw from within Alma choosing "Data Visualization" from the Alma menu).</a:t>
            </a:r>
          </a:p>
          <a:p>
            <a:r>
              <a:rPr lang="en-US" dirty="0"/>
              <a:t>There are multiple ways to access and open the saved project.  One way is:</a:t>
            </a:r>
          </a:p>
          <a:p>
            <a:r>
              <a:rPr lang="en-US" dirty="0"/>
              <a:t>Click the three lines on top left</a:t>
            </a:r>
          </a:p>
          <a:p>
            <a:r>
              <a:rPr lang="en-US" dirty="0"/>
              <a:t>Choose "Catalog"</a:t>
            </a:r>
          </a:p>
          <a:p>
            <a:r>
              <a:rPr lang="en-US" dirty="0"/>
              <a:t>Navigate to where the project was saved</a:t>
            </a:r>
          </a:p>
          <a:p>
            <a:r>
              <a:rPr lang="en-US" dirty="0"/>
              <a:t>Right click the project and choose "open"</a:t>
            </a:r>
          </a:p>
          <a:p>
            <a:endParaRPr lang="en-US" dirty="0"/>
          </a:p>
        </p:txBody>
      </p:sp>
    </p:spTree>
    <p:extLst>
      <p:ext uri="{BB962C8B-B14F-4D97-AF65-F5344CB8AC3E}">
        <p14:creationId xmlns:p14="http://schemas.microsoft.com/office/powerpoint/2010/main" val="95275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DC55C8-6E2C-438B-B2CE-B86598066899}"/>
              </a:ext>
            </a:extLst>
          </p:cNvPr>
          <p:cNvPicPr>
            <a:picLocks noChangeAspect="1"/>
          </p:cNvPicPr>
          <p:nvPr/>
        </p:nvPicPr>
        <p:blipFill>
          <a:blip r:embed="rId2"/>
          <a:stretch>
            <a:fillRect/>
          </a:stretch>
        </p:blipFill>
        <p:spPr>
          <a:xfrm>
            <a:off x="539552" y="1315051"/>
            <a:ext cx="2295525" cy="42862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Click the three lines on top left and choose "Catalog"</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715206" y="1397772"/>
            <a:ext cx="328402" cy="263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AB578E07-4B4E-4DBE-A790-DC752A559A9C}"/>
              </a:ext>
            </a:extLst>
          </p:cNvPr>
          <p:cNvPicPr>
            <a:picLocks noChangeAspect="1"/>
          </p:cNvPicPr>
          <p:nvPr/>
        </p:nvPicPr>
        <p:blipFill>
          <a:blip r:embed="rId3"/>
          <a:stretch>
            <a:fillRect/>
          </a:stretch>
        </p:blipFill>
        <p:spPr>
          <a:xfrm>
            <a:off x="3398329" y="1203598"/>
            <a:ext cx="2419350" cy="3543300"/>
          </a:xfrm>
          <a:prstGeom prst="rect">
            <a:avLst/>
          </a:prstGeom>
        </p:spPr>
      </p:pic>
      <p:sp>
        <p:nvSpPr>
          <p:cNvPr id="9" name="Rectangle 8">
            <a:extLst>
              <a:ext uri="{FF2B5EF4-FFF2-40B4-BE49-F238E27FC236}">
                <a16:creationId xmlns:a16="http://schemas.microsoft.com/office/drawing/2014/main" id="{2B5FFB02-EA52-4E6A-84A2-0920C4C36653}"/>
              </a:ext>
            </a:extLst>
          </p:cNvPr>
          <p:cNvSpPr/>
          <p:nvPr/>
        </p:nvSpPr>
        <p:spPr>
          <a:xfrm>
            <a:off x="3491880" y="2211710"/>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16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C7329-42C5-43EE-9A70-A1EBCFB907AB}"/>
              </a:ext>
            </a:extLst>
          </p:cNvPr>
          <p:cNvPicPr>
            <a:picLocks noChangeAspect="1"/>
          </p:cNvPicPr>
          <p:nvPr/>
        </p:nvPicPr>
        <p:blipFill>
          <a:blip r:embed="rId2"/>
          <a:stretch>
            <a:fillRect/>
          </a:stretch>
        </p:blipFill>
        <p:spPr>
          <a:xfrm>
            <a:off x="3701676" y="1684868"/>
            <a:ext cx="1735244" cy="3120181"/>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Navigate to where the project was saved</a:t>
            </a:r>
          </a:p>
          <a:p>
            <a:r>
              <a:rPr lang="en-US" dirty="0"/>
              <a:t>Right click the project and choose "open"</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4139952" y="2561389"/>
            <a:ext cx="576064" cy="226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1441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03D68-B9CA-4DE5-9BFC-9A1634706BAA}"/>
              </a:ext>
            </a:extLst>
          </p:cNvPr>
          <p:cNvPicPr>
            <a:picLocks noChangeAspect="1"/>
          </p:cNvPicPr>
          <p:nvPr/>
        </p:nvPicPr>
        <p:blipFill>
          <a:blip r:embed="rId2"/>
          <a:stretch>
            <a:fillRect/>
          </a:stretch>
        </p:blipFill>
        <p:spPr>
          <a:xfrm>
            <a:off x="1762389" y="1236788"/>
            <a:ext cx="5619221" cy="358143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The project opens</a:t>
            </a:r>
          </a:p>
          <a:p>
            <a:endParaRPr lang="en-US" dirty="0"/>
          </a:p>
        </p:txBody>
      </p:sp>
    </p:spTree>
    <p:extLst>
      <p:ext uri="{BB962C8B-B14F-4D97-AF65-F5344CB8AC3E}">
        <p14:creationId xmlns:p14="http://schemas.microsoft.com/office/powerpoint/2010/main" val="131450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526473" y="3319778"/>
            <a:ext cx="8149983" cy="1240583"/>
          </a:xfrm>
        </p:spPr>
        <p:txBody>
          <a:bodyPr/>
          <a:lstStyle/>
          <a:p>
            <a:pPr algn="ctr"/>
            <a:r>
              <a:rPr lang="en-US" dirty="0"/>
              <a:t>Using multiple visualizations in the same project</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27268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fontScale="85000" lnSpcReduction="20000"/>
          </a:bodyPr>
          <a:lstStyle/>
          <a:p>
            <a:r>
              <a:rPr lang="en-US" sz="2000" dirty="0"/>
              <a:t>It is possible to have two different visualizations based on the same data on the same canvas.  To do so first duplicate the visualization.  “Menu (on top right of visualization) &gt; Edit &gt; Duplicate Visualization”.</a:t>
            </a:r>
          </a:p>
        </p:txBody>
      </p:sp>
      <p:pic>
        <p:nvPicPr>
          <p:cNvPr id="3" name="Picture 2">
            <a:extLst>
              <a:ext uri="{FF2B5EF4-FFF2-40B4-BE49-F238E27FC236}">
                <a16:creationId xmlns:a16="http://schemas.microsoft.com/office/drawing/2014/main" id="{151B10B9-5F7D-4CCC-838B-4149C35B49CF}"/>
              </a:ext>
            </a:extLst>
          </p:cNvPr>
          <p:cNvPicPr>
            <a:picLocks noChangeAspect="1"/>
          </p:cNvPicPr>
          <p:nvPr/>
        </p:nvPicPr>
        <p:blipFill>
          <a:blip r:embed="rId2"/>
          <a:stretch>
            <a:fillRect/>
          </a:stretch>
        </p:blipFill>
        <p:spPr>
          <a:xfrm>
            <a:off x="9966" y="1900016"/>
            <a:ext cx="9144000" cy="2897746"/>
          </a:xfrm>
          <a:prstGeom prst="rect">
            <a:avLst/>
          </a:prstGeom>
          <a:ln>
            <a:solidFill>
              <a:schemeClr val="accent1"/>
            </a:solidFill>
          </a:ln>
        </p:spPr>
      </p:pic>
      <p:sp>
        <p:nvSpPr>
          <p:cNvPr id="4" name="Rectangle 3">
            <a:extLst>
              <a:ext uri="{FF2B5EF4-FFF2-40B4-BE49-F238E27FC236}">
                <a16:creationId xmlns:a16="http://schemas.microsoft.com/office/drawing/2014/main" id="{2C0B0C45-0D72-4327-8597-7ECF6F387C41}"/>
              </a:ext>
            </a:extLst>
          </p:cNvPr>
          <p:cNvSpPr/>
          <p:nvPr/>
        </p:nvSpPr>
        <p:spPr>
          <a:xfrm>
            <a:off x="7524328" y="3579863"/>
            <a:ext cx="720080"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FE9419-CA7A-4FBC-9A01-426AF48999C2}"/>
              </a:ext>
            </a:extLst>
          </p:cNvPr>
          <p:cNvSpPr/>
          <p:nvPr/>
        </p:nvSpPr>
        <p:spPr>
          <a:xfrm>
            <a:off x="5868144" y="3651870"/>
            <a:ext cx="1440160"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46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53B724-E0FC-41CF-BE1F-FDE335E60B76}"/>
              </a:ext>
            </a:extLst>
          </p:cNvPr>
          <p:cNvPicPr>
            <a:picLocks noChangeAspect="1"/>
          </p:cNvPicPr>
          <p:nvPr/>
        </p:nvPicPr>
        <p:blipFill>
          <a:blip r:embed="rId2"/>
          <a:stretch>
            <a:fillRect/>
          </a:stretch>
        </p:blipFill>
        <p:spPr>
          <a:xfrm>
            <a:off x="1659306" y="1347614"/>
            <a:ext cx="5716232" cy="338278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a:bodyPr>
          <a:lstStyle/>
          <a:p>
            <a:r>
              <a:rPr lang="en-US" sz="2000" dirty="0"/>
              <a:t>Now we have two identical visualizations and will change one of them to a list</a:t>
            </a:r>
          </a:p>
        </p:txBody>
      </p:sp>
      <p:sp>
        <p:nvSpPr>
          <p:cNvPr id="4" name="Rectangle 3">
            <a:extLst>
              <a:ext uri="{FF2B5EF4-FFF2-40B4-BE49-F238E27FC236}">
                <a16:creationId xmlns:a16="http://schemas.microsoft.com/office/drawing/2014/main" id="{2C0B0C45-0D72-4327-8597-7ECF6F387C41}"/>
              </a:ext>
            </a:extLst>
          </p:cNvPr>
          <p:cNvSpPr/>
          <p:nvPr/>
        </p:nvSpPr>
        <p:spPr>
          <a:xfrm>
            <a:off x="1659306" y="1347615"/>
            <a:ext cx="89647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FE9419-CA7A-4FBC-9A01-426AF48999C2}"/>
              </a:ext>
            </a:extLst>
          </p:cNvPr>
          <p:cNvSpPr/>
          <p:nvPr/>
        </p:nvSpPr>
        <p:spPr>
          <a:xfrm>
            <a:off x="2699792" y="3053011"/>
            <a:ext cx="288032" cy="238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088232"/>
          </a:xfrm>
        </p:spPr>
        <p:txBody>
          <a:bodyPr/>
          <a:lstStyle/>
          <a:p>
            <a:r>
              <a:rPr lang="en-US" dirty="0"/>
              <a:t>In this presentation we will show a general introduction to OAS (Oracle Analytics Server) Data Visualization, specifically how it is used with Alma in the framework of Alma Analytics.</a:t>
            </a:r>
          </a:p>
          <a:p>
            <a:r>
              <a:rPr lang="en-US" dirty="0"/>
              <a:t>The general introduction will be done by actually using the data visualization.</a:t>
            </a:r>
          </a:p>
        </p:txBody>
      </p:sp>
    </p:spTree>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8BC52-44CE-4A48-9553-EAC726135658}"/>
              </a:ext>
            </a:extLst>
          </p:cNvPr>
          <p:cNvPicPr>
            <a:picLocks noChangeAspect="1"/>
          </p:cNvPicPr>
          <p:nvPr/>
        </p:nvPicPr>
        <p:blipFill>
          <a:blip r:embed="rId2"/>
          <a:stretch>
            <a:fillRect/>
          </a:stretch>
        </p:blipFill>
        <p:spPr>
          <a:xfrm>
            <a:off x="1617794" y="1340353"/>
            <a:ext cx="5866900" cy="346478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have two different visualizations with the same data on the same canvas.  One is "Horizontal Bar" and one is a "List":</a:t>
            </a:r>
          </a:p>
        </p:txBody>
      </p:sp>
    </p:spTree>
    <p:extLst>
      <p:ext uri="{BB962C8B-B14F-4D97-AF65-F5344CB8AC3E}">
        <p14:creationId xmlns:p14="http://schemas.microsoft.com/office/powerpoint/2010/main" val="349225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EDA407-56F1-4F05-8AFD-5CD636669454}"/>
              </a:ext>
            </a:extLst>
          </p:cNvPr>
          <p:cNvPicPr>
            <a:picLocks noChangeAspect="1"/>
          </p:cNvPicPr>
          <p:nvPr/>
        </p:nvPicPr>
        <p:blipFill>
          <a:blip r:embed="rId2"/>
          <a:stretch>
            <a:fillRect/>
          </a:stretch>
        </p:blipFill>
        <p:spPr>
          <a:xfrm>
            <a:off x="0" y="1071916"/>
            <a:ext cx="9144000" cy="299966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will delete the "List" visualization:</a:t>
            </a:r>
          </a:p>
        </p:txBody>
      </p:sp>
      <p:sp>
        <p:nvSpPr>
          <p:cNvPr id="7" name="Rectangle 6">
            <a:extLst>
              <a:ext uri="{FF2B5EF4-FFF2-40B4-BE49-F238E27FC236}">
                <a16:creationId xmlns:a16="http://schemas.microsoft.com/office/drawing/2014/main" id="{28AA0253-3671-4DBE-83F4-1D15681AF6F4}"/>
              </a:ext>
            </a:extLst>
          </p:cNvPr>
          <p:cNvSpPr/>
          <p:nvPr/>
        </p:nvSpPr>
        <p:spPr>
          <a:xfrm>
            <a:off x="8890320" y="1131590"/>
            <a:ext cx="2160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31CFC6-F373-46F3-BA3C-38A4AF9D1FBB}"/>
              </a:ext>
            </a:extLst>
          </p:cNvPr>
          <p:cNvSpPr/>
          <p:nvPr/>
        </p:nvSpPr>
        <p:spPr>
          <a:xfrm>
            <a:off x="7680278" y="2568149"/>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3CAA6-FDE7-4971-A16B-597955791547}"/>
              </a:ext>
            </a:extLst>
          </p:cNvPr>
          <p:cNvPicPr>
            <a:picLocks noChangeAspect="1"/>
          </p:cNvPicPr>
          <p:nvPr/>
        </p:nvPicPr>
        <p:blipFill>
          <a:blip r:embed="rId2"/>
          <a:stretch>
            <a:fillRect/>
          </a:stretch>
        </p:blipFill>
        <p:spPr>
          <a:xfrm>
            <a:off x="1624290" y="1222543"/>
            <a:ext cx="5895419" cy="345897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again we have one visualization on the canvas:</a:t>
            </a:r>
          </a:p>
        </p:txBody>
      </p:sp>
    </p:spTree>
    <p:extLst>
      <p:ext uri="{BB962C8B-B14F-4D97-AF65-F5344CB8AC3E}">
        <p14:creationId xmlns:p14="http://schemas.microsoft.com/office/powerpoint/2010/main" val="1631950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We can also have two visualizations on the same canvas with different data.  Here we have clicked the "Visualizations" icon in the left pane and dragged in a new blank "Bar" visualization.</a:t>
            </a:r>
          </a:p>
        </p:txBody>
      </p:sp>
      <p:pic>
        <p:nvPicPr>
          <p:cNvPr id="4" name="Picture 3">
            <a:extLst>
              <a:ext uri="{FF2B5EF4-FFF2-40B4-BE49-F238E27FC236}">
                <a16:creationId xmlns:a16="http://schemas.microsoft.com/office/drawing/2014/main" id="{5386A27D-3EE0-4CEA-A170-048BE11527FE}"/>
              </a:ext>
            </a:extLst>
          </p:cNvPr>
          <p:cNvPicPr>
            <a:picLocks noChangeAspect="1"/>
          </p:cNvPicPr>
          <p:nvPr/>
        </p:nvPicPr>
        <p:blipFill>
          <a:blip r:embed="rId2"/>
          <a:stretch>
            <a:fillRect/>
          </a:stretch>
        </p:blipFill>
        <p:spPr>
          <a:xfrm>
            <a:off x="0" y="1263799"/>
            <a:ext cx="9144000" cy="3396183"/>
          </a:xfrm>
          <a:prstGeom prst="rect">
            <a:avLst/>
          </a:prstGeom>
          <a:ln>
            <a:solidFill>
              <a:schemeClr val="tx1"/>
            </a:solidFill>
          </a:ln>
        </p:spPr>
      </p:pic>
      <p:sp>
        <p:nvSpPr>
          <p:cNvPr id="7" name="Rectangle 6">
            <a:extLst>
              <a:ext uri="{FF2B5EF4-FFF2-40B4-BE49-F238E27FC236}">
                <a16:creationId xmlns:a16="http://schemas.microsoft.com/office/drawing/2014/main" id="{F82BE9BF-544B-44A0-B024-60DE516A4CD4}"/>
              </a:ext>
            </a:extLst>
          </p:cNvPr>
          <p:cNvSpPr/>
          <p:nvPr/>
        </p:nvSpPr>
        <p:spPr>
          <a:xfrm>
            <a:off x="3707904" y="1628924"/>
            <a:ext cx="2808312" cy="3031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79A674-A348-4590-A3A6-BFD76C6F8433}"/>
              </a:ext>
            </a:extLst>
          </p:cNvPr>
          <p:cNvCxnSpPr>
            <a:cxnSpLocks/>
            <a:stCxn id="11" idx="3"/>
          </p:cNvCxnSpPr>
          <p:nvPr/>
        </p:nvCxnSpPr>
        <p:spPr>
          <a:xfrm>
            <a:off x="611560" y="1798607"/>
            <a:ext cx="3690657" cy="91715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120D36DD-C8D9-4B58-BD44-9A2FA0F657E8}"/>
              </a:ext>
            </a:extLst>
          </p:cNvPr>
          <p:cNvSpPr/>
          <p:nvPr/>
        </p:nvSpPr>
        <p:spPr>
          <a:xfrm>
            <a:off x="0" y="1419622"/>
            <a:ext cx="251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EE358-5689-485B-BF6A-EB64AB689780}"/>
              </a:ext>
            </a:extLst>
          </p:cNvPr>
          <p:cNvSpPr/>
          <p:nvPr/>
        </p:nvSpPr>
        <p:spPr>
          <a:xfrm>
            <a:off x="251520" y="1654591"/>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8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3CCAA-4A50-4279-A397-44CCB9EE43FC}"/>
              </a:ext>
            </a:extLst>
          </p:cNvPr>
          <p:cNvPicPr>
            <a:picLocks noChangeAspect="1"/>
          </p:cNvPicPr>
          <p:nvPr/>
        </p:nvPicPr>
        <p:blipFill>
          <a:blip r:embed="rId2"/>
          <a:stretch>
            <a:fillRect/>
          </a:stretch>
        </p:blipFill>
        <p:spPr>
          <a:xfrm>
            <a:off x="3069919" y="1242140"/>
            <a:ext cx="3004161" cy="3488909"/>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With the new blank "Bar" visualization selected we can make a new visualization, for example with number of loans by month.  First we select the "Data Elements" icon in the left pane.</a:t>
            </a:r>
          </a:p>
        </p:txBody>
      </p:sp>
      <p:sp>
        <p:nvSpPr>
          <p:cNvPr id="10" name="Rectangle 9">
            <a:extLst>
              <a:ext uri="{FF2B5EF4-FFF2-40B4-BE49-F238E27FC236}">
                <a16:creationId xmlns:a16="http://schemas.microsoft.com/office/drawing/2014/main" id="{120D36DD-C8D9-4B58-BD44-9A2FA0F657E8}"/>
              </a:ext>
            </a:extLst>
          </p:cNvPr>
          <p:cNvSpPr/>
          <p:nvPr/>
        </p:nvSpPr>
        <p:spPr>
          <a:xfrm>
            <a:off x="3069919" y="1253626"/>
            <a:ext cx="251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32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2EB3C-CEE5-4331-B10D-C4ABDFDD2FDF}"/>
              </a:ext>
            </a:extLst>
          </p:cNvPr>
          <p:cNvPicPr>
            <a:picLocks noChangeAspect="1"/>
          </p:cNvPicPr>
          <p:nvPr/>
        </p:nvPicPr>
        <p:blipFill>
          <a:blip r:embed="rId2"/>
          <a:stretch>
            <a:fillRect/>
          </a:stretch>
        </p:blipFill>
        <p:spPr>
          <a:xfrm>
            <a:off x="1609699" y="1324025"/>
            <a:ext cx="5852594" cy="345968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20000"/>
          </a:bodyPr>
          <a:lstStyle/>
          <a:p>
            <a:r>
              <a:rPr lang="en-US" sz="2000" dirty="0"/>
              <a:t>And now we drag in to the "Bar" visualization the number of loans and loan month key.  Now we have two visualizations with different data in the same canvas.  Note that in this case the filters on the top apply to both visualizations in the same canvas.</a:t>
            </a:r>
          </a:p>
        </p:txBody>
      </p:sp>
    </p:spTree>
    <p:extLst>
      <p:ext uri="{BB962C8B-B14F-4D97-AF65-F5344CB8AC3E}">
        <p14:creationId xmlns:p14="http://schemas.microsoft.com/office/powerpoint/2010/main" val="157596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Now instead of the "Bar" visualization on the left we will choose "Auto Visualization"</a:t>
            </a:r>
          </a:p>
        </p:txBody>
      </p:sp>
      <p:pic>
        <p:nvPicPr>
          <p:cNvPr id="3" name="Picture 2">
            <a:extLst>
              <a:ext uri="{FF2B5EF4-FFF2-40B4-BE49-F238E27FC236}">
                <a16:creationId xmlns:a16="http://schemas.microsoft.com/office/drawing/2014/main" id="{F004E7E7-3BBC-4920-9949-99F3F6DC42D6}"/>
              </a:ext>
            </a:extLst>
          </p:cNvPr>
          <p:cNvPicPr>
            <a:picLocks noChangeAspect="1"/>
          </p:cNvPicPr>
          <p:nvPr/>
        </p:nvPicPr>
        <p:blipFill>
          <a:blip r:embed="rId2"/>
          <a:stretch>
            <a:fillRect/>
          </a:stretch>
        </p:blipFill>
        <p:spPr>
          <a:xfrm>
            <a:off x="2162373" y="1431352"/>
            <a:ext cx="4891261" cy="3315894"/>
          </a:xfrm>
          <a:prstGeom prst="rect">
            <a:avLst/>
          </a:prstGeom>
          <a:ln>
            <a:solidFill>
              <a:schemeClr val="tx1"/>
            </a:solidFill>
          </a:ln>
        </p:spPr>
      </p:pic>
      <p:sp>
        <p:nvSpPr>
          <p:cNvPr id="7" name="Rectangle 6">
            <a:extLst>
              <a:ext uri="{FF2B5EF4-FFF2-40B4-BE49-F238E27FC236}">
                <a16:creationId xmlns:a16="http://schemas.microsoft.com/office/drawing/2014/main" id="{85E7623B-9AFB-46CB-B971-71D1B793472D}"/>
              </a:ext>
            </a:extLst>
          </p:cNvPr>
          <p:cNvSpPr/>
          <p:nvPr/>
        </p:nvSpPr>
        <p:spPr>
          <a:xfrm>
            <a:off x="2195736" y="170765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52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The "Auto Visualization“ chose a line graph</a:t>
            </a:r>
          </a:p>
        </p:txBody>
      </p:sp>
      <p:sp>
        <p:nvSpPr>
          <p:cNvPr id="7" name="Rectangle 6">
            <a:extLst>
              <a:ext uri="{FF2B5EF4-FFF2-40B4-BE49-F238E27FC236}">
                <a16:creationId xmlns:a16="http://schemas.microsoft.com/office/drawing/2014/main" id="{85E7623B-9AFB-46CB-B971-71D1B793472D}"/>
              </a:ext>
            </a:extLst>
          </p:cNvPr>
          <p:cNvSpPr/>
          <p:nvPr/>
        </p:nvSpPr>
        <p:spPr>
          <a:xfrm>
            <a:off x="2195736" y="170765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F7291D-2F74-44D9-B8D0-7765009E95A1}"/>
              </a:ext>
            </a:extLst>
          </p:cNvPr>
          <p:cNvPicPr>
            <a:picLocks noChangeAspect="1"/>
          </p:cNvPicPr>
          <p:nvPr/>
        </p:nvPicPr>
        <p:blipFill>
          <a:blip r:embed="rId2"/>
          <a:stretch>
            <a:fillRect/>
          </a:stretch>
        </p:blipFill>
        <p:spPr>
          <a:xfrm>
            <a:off x="875461" y="1037875"/>
            <a:ext cx="7393078" cy="3774164"/>
          </a:xfrm>
          <a:prstGeom prst="rect">
            <a:avLst/>
          </a:prstGeom>
          <a:ln>
            <a:solidFill>
              <a:schemeClr val="tx1"/>
            </a:solidFill>
          </a:ln>
        </p:spPr>
      </p:pic>
      <p:sp>
        <p:nvSpPr>
          <p:cNvPr id="9" name="Rectangle 8">
            <a:extLst>
              <a:ext uri="{FF2B5EF4-FFF2-40B4-BE49-F238E27FC236}">
                <a16:creationId xmlns:a16="http://schemas.microsoft.com/office/drawing/2014/main" id="{E84E4C3C-67E4-4D6D-9DAE-9E07AD992FE0}"/>
              </a:ext>
            </a:extLst>
          </p:cNvPr>
          <p:cNvSpPr/>
          <p:nvPr/>
        </p:nvSpPr>
        <p:spPr>
          <a:xfrm>
            <a:off x="827584" y="1059582"/>
            <a:ext cx="1008112" cy="306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744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59E3A1-D817-43DB-830E-9FE94C9173B1}"/>
              </a:ext>
            </a:extLst>
          </p:cNvPr>
          <p:cNvPicPr>
            <a:picLocks noChangeAspect="1"/>
          </p:cNvPicPr>
          <p:nvPr/>
        </p:nvPicPr>
        <p:blipFill>
          <a:blip r:embed="rId2"/>
          <a:stretch>
            <a:fillRect/>
          </a:stretch>
        </p:blipFill>
        <p:spPr>
          <a:xfrm>
            <a:off x="2447764" y="3102135"/>
            <a:ext cx="4176464" cy="1198571"/>
          </a:xfrm>
          <a:prstGeom prst="rect">
            <a:avLst/>
          </a:prstGeom>
          <a:ln>
            <a:solidFill>
              <a:schemeClr val="tx1"/>
            </a:solidFill>
          </a:ln>
        </p:spPr>
      </p:pic>
      <p:pic>
        <p:nvPicPr>
          <p:cNvPr id="3" name="Picture 2">
            <a:extLst>
              <a:ext uri="{FF2B5EF4-FFF2-40B4-BE49-F238E27FC236}">
                <a16:creationId xmlns:a16="http://schemas.microsoft.com/office/drawing/2014/main" id="{BF91550D-41D5-440C-911B-468E507F7EB4}"/>
              </a:ext>
            </a:extLst>
          </p:cNvPr>
          <p:cNvPicPr>
            <a:picLocks noChangeAspect="1"/>
          </p:cNvPicPr>
          <p:nvPr/>
        </p:nvPicPr>
        <p:blipFill>
          <a:blip r:embed="rId3"/>
          <a:stretch>
            <a:fillRect/>
          </a:stretch>
        </p:blipFill>
        <p:spPr>
          <a:xfrm>
            <a:off x="2663917" y="1192569"/>
            <a:ext cx="3276600" cy="131445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multiple visualizations in the same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And now we can save the project again, this time with a new name</a:t>
            </a:r>
          </a:p>
        </p:txBody>
      </p:sp>
      <p:sp>
        <p:nvSpPr>
          <p:cNvPr id="7" name="Rectangle 6">
            <a:extLst>
              <a:ext uri="{FF2B5EF4-FFF2-40B4-BE49-F238E27FC236}">
                <a16:creationId xmlns:a16="http://schemas.microsoft.com/office/drawing/2014/main" id="{85E7623B-9AFB-46CB-B971-71D1B793472D}"/>
              </a:ext>
            </a:extLst>
          </p:cNvPr>
          <p:cNvSpPr/>
          <p:nvPr/>
        </p:nvSpPr>
        <p:spPr>
          <a:xfrm>
            <a:off x="3256121" y="3540744"/>
            <a:ext cx="266466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4E4C3C-67E4-4D6D-9DAE-9E07AD992FE0}"/>
              </a:ext>
            </a:extLst>
          </p:cNvPr>
          <p:cNvSpPr/>
          <p:nvPr/>
        </p:nvSpPr>
        <p:spPr>
          <a:xfrm>
            <a:off x="4716016" y="1851670"/>
            <a:ext cx="9001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7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Some examples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Tree>
    <p:extLst>
      <p:ext uri="{BB962C8B-B14F-4D97-AF65-F5344CB8AC3E}">
        <p14:creationId xmlns:p14="http://schemas.microsoft.com/office/powerpoint/2010/main" val="22239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448272"/>
          </a:xfrm>
        </p:spPr>
        <p:txBody>
          <a:bodyPr>
            <a:normAutofit fontScale="92500" lnSpcReduction="10000"/>
          </a:bodyPr>
          <a:lstStyle/>
          <a:p>
            <a:r>
              <a:rPr lang="en-US" dirty="0"/>
              <a:t>First we will create a data visualization project and save it, and then access it.  </a:t>
            </a:r>
          </a:p>
          <a:p>
            <a:r>
              <a:rPr lang="en-US" dirty="0"/>
              <a:t>Next we will add an additional visualization in the same “canvas” of the same project, using two different methods.  Along the way we will show how different visualizations may be accessed and changed.</a:t>
            </a:r>
          </a:p>
          <a:p>
            <a:r>
              <a:rPr lang="en-US" dirty="0"/>
              <a:t>Finally, we will show a few examples of other data visualization projects.</a:t>
            </a:r>
          </a:p>
        </p:txBody>
      </p:sp>
    </p:spTree>
    <p:extLst>
      <p:ext uri="{BB962C8B-B14F-4D97-AF65-F5344CB8AC3E}">
        <p14:creationId xmlns:p14="http://schemas.microsoft.com/office/powerpoint/2010/main" val="1804893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843558"/>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Primo device usage for last 365 days</a:t>
            </a:r>
          </a:p>
        </p:txBody>
      </p:sp>
      <p:pic>
        <p:nvPicPr>
          <p:cNvPr id="11" name="Content Placeholder 3" descr="Untitled.png">
            <a:extLst>
              <a:ext uri="{FF2B5EF4-FFF2-40B4-BE49-F238E27FC236}">
                <a16:creationId xmlns:a16="http://schemas.microsoft.com/office/drawing/2014/main" id="{AA7E36B2-4B37-4FB9-94D2-D20CCDDBC7AC}"/>
              </a:ext>
            </a:extLst>
          </p:cNvPr>
          <p:cNvPicPr>
            <a:picLocks noGrp="1" noChangeAspect="1"/>
          </p:cNvPicPr>
          <p:nvPr>
            <p:ph idx="1"/>
          </p:nvPr>
        </p:nvPicPr>
        <p:blipFill>
          <a:blip r:embed="rId2" cstate="print"/>
          <a:stretch>
            <a:fillRect/>
          </a:stretch>
        </p:blipFill>
        <p:spPr>
          <a:xfrm>
            <a:off x="2198605" y="1563638"/>
            <a:ext cx="4749659" cy="3155061"/>
          </a:xfrm>
          <a:ln>
            <a:solidFill>
              <a:schemeClr val="accent1"/>
            </a:solidFill>
          </a:ln>
        </p:spPr>
      </p:pic>
    </p:spTree>
    <p:extLst>
      <p:ext uri="{BB962C8B-B14F-4D97-AF65-F5344CB8AC3E}">
        <p14:creationId xmlns:p14="http://schemas.microsoft.com/office/powerpoint/2010/main" val="3936347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771550"/>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Physical and electronic expenditures with forecast </a:t>
            </a:r>
          </a:p>
        </p:txBody>
      </p:sp>
      <p:pic>
        <p:nvPicPr>
          <p:cNvPr id="8" name="Content Placeholder 3">
            <a:extLst>
              <a:ext uri="{FF2B5EF4-FFF2-40B4-BE49-F238E27FC236}">
                <a16:creationId xmlns:a16="http://schemas.microsoft.com/office/drawing/2014/main" id="{71DB4126-9281-4C8E-83AE-FB05CB2D8973}"/>
              </a:ext>
            </a:extLst>
          </p:cNvPr>
          <p:cNvPicPr>
            <a:picLocks noGrp="1" noChangeAspect="1"/>
          </p:cNvPicPr>
          <p:nvPr/>
        </p:nvPicPr>
        <p:blipFill>
          <a:blip r:embed="rId2" cstate="print"/>
          <a:stretch>
            <a:fillRect/>
          </a:stretch>
        </p:blipFill>
        <p:spPr>
          <a:xfrm>
            <a:off x="2201753" y="1212890"/>
            <a:ext cx="4740494" cy="3492996"/>
          </a:xfrm>
          <a:prstGeom prst="rect">
            <a:avLst/>
          </a:prstGeom>
        </p:spPr>
      </p:pic>
    </p:spTree>
    <p:extLst>
      <p:ext uri="{BB962C8B-B14F-4D97-AF65-F5344CB8AC3E}">
        <p14:creationId xmlns:p14="http://schemas.microsoft.com/office/powerpoint/2010/main" val="3006181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pic>
        <p:nvPicPr>
          <p:cNvPr id="8" name="Picture 7" descr="Chart, bar chart, histogram&#10;&#10;Description automatically generated">
            <a:extLst>
              <a:ext uri="{FF2B5EF4-FFF2-40B4-BE49-F238E27FC236}">
                <a16:creationId xmlns:a16="http://schemas.microsoft.com/office/drawing/2014/main" id="{92A9A341-2180-4558-8E2F-B564966D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43" y="1448045"/>
            <a:ext cx="5015314" cy="3329882"/>
          </a:xfrm>
          <a:prstGeom prst="rect">
            <a:avLst/>
          </a:prstGeom>
          <a:ln>
            <a:solidFill>
              <a:schemeClr val="accent1"/>
            </a:solidFill>
          </a:ln>
        </p:spPr>
      </p:pic>
      <p:sp>
        <p:nvSpPr>
          <p:cNvPr id="9" name="TextBox 8">
            <a:extLst>
              <a:ext uri="{FF2B5EF4-FFF2-40B4-BE49-F238E27FC236}">
                <a16:creationId xmlns:a16="http://schemas.microsoft.com/office/drawing/2014/main" id="{9E4D649D-E03B-40FD-AE16-C9A05256A576}"/>
              </a:ext>
            </a:extLst>
          </p:cNvPr>
          <p:cNvSpPr txBox="1"/>
          <p:nvPr/>
        </p:nvSpPr>
        <p:spPr>
          <a:xfrm>
            <a:off x="1835696" y="771550"/>
            <a:ext cx="5544616" cy="369332"/>
          </a:xfrm>
          <a:prstGeom prst="rect">
            <a:avLst/>
          </a:prstGeom>
          <a:noFill/>
          <a:ln>
            <a:solidFill>
              <a:schemeClr val="accent1"/>
            </a:solidFill>
          </a:ln>
        </p:spPr>
        <p:txBody>
          <a:bodyPr wrap="square" rtlCol="0">
            <a:spAutoFit/>
          </a:bodyPr>
          <a:lstStyle/>
          <a:p>
            <a:r>
              <a:rPr lang="en-US" dirty="0"/>
              <a:t>Top 10 platforms for COUNTER R5 usage in previous year</a:t>
            </a:r>
          </a:p>
        </p:txBody>
      </p:sp>
    </p:spTree>
    <p:extLst>
      <p:ext uri="{BB962C8B-B14F-4D97-AF65-F5344CB8AC3E}">
        <p14:creationId xmlns:p14="http://schemas.microsoft.com/office/powerpoint/2010/main" val="343107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160240"/>
          </a:xfrm>
        </p:spPr>
        <p:txBody>
          <a:bodyPr>
            <a:normAutofit/>
          </a:bodyPr>
          <a:lstStyle/>
          <a:p>
            <a:r>
              <a:rPr lang="en-US" dirty="0"/>
              <a:t>For more additional Data Visualization topics see also </a:t>
            </a:r>
          </a:p>
          <a:p>
            <a:r>
              <a:rPr lang="en-US" dirty="0"/>
              <a:t>YouTube videos at </a:t>
            </a:r>
            <a:r>
              <a:rPr lang="en-US" dirty="0">
                <a:hlinkClick r:id="rId2"/>
              </a:rPr>
              <a:t>YouTube videos about OAS (Oracle Analytics Server) and DV (Data Visualization)</a:t>
            </a:r>
            <a:endParaRPr lang="en-US" dirty="0"/>
          </a:p>
          <a:p>
            <a:r>
              <a:rPr lang="en-US" dirty="0"/>
              <a:t>Developer Network blog posts at: </a:t>
            </a:r>
            <a:r>
              <a:rPr lang="en-US" dirty="0">
                <a:hlinkClick r:id="rId3"/>
              </a:rPr>
              <a:t>Blogs about OAS (Oracle Analytics Server) and DV (Data Visualization)</a:t>
            </a:r>
            <a:endParaRPr lang="en-US" dirty="0"/>
          </a:p>
        </p:txBody>
      </p:sp>
    </p:spTree>
    <p:extLst>
      <p:ext uri="{BB962C8B-B14F-4D97-AF65-F5344CB8AC3E}">
        <p14:creationId xmlns:p14="http://schemas.microsoft.com/office/powerpoint/2010/main" val="107703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DV and creating a project</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lstStyle/>
          <a:p>
            <a:r>
              <a:rPr lang="en-US" dirty="0"/>
              <a:t>Data Visualization is accessed from the Analytics menu of Alma:</a:t>
            </a:r>
          </a:p>
          <a:p>
            <a:pPr marL="0" indent="0">
              <a:buNone/>
            </a:pPr>
            <a:endParaRPr lang="en-US" dirty="0"/>
          </a:p>
          <a:p>
            <a:endParaRPr lang="en-US" dirty="0"/>
          </a:p>
          <a:p>
            <a:endParaRPr lang="en-US" dirty="0"/>
          </a:p>
        </p:txBody>
      </p:sp>
      <p:pic>
        <p:nvPicPr>
          <p:cNvPr id="3" name="Picture 2">
            <a:extLst>
              <a:ext uri="{FF2B5EF4-FFF2-40B4-BE49-F238E27FC236}">
                <a16:creationId xmlns:a16="http://schemas.microsoft.com/office/drawing/2014/main" id="{9513A07E-DD93-4CEB-B7D9-6F0D5A84A83E}"/>
              </a:ext>
            </a:extLst>
          </p:cNvPr>
          <p:cNvPicPr>
            <a:picLocks noChangeAspect="1"/>
          </p:cNvPicPr>
          <p:nvPr/>
        </p:nvPicPr>
        <p:blipFill>
          <a:blip r:embed="rId2"/>
          <a:stretch>
            <a:fillRect/>
          </a:stretch>
        </p:blipFill>
        <p:spPr>
          <a:xfrm>
            <a:off x="3743325" y="1981200"/>
            <a:ext cx="1657350" cy="1181100"/>
          </a:xfrm>
          <a:prstGeom prst="rect">
            <a:avLst/>
          </a:prstGeom>
          <a:ln>
            <a:solidFill>
              <a:schemeClr val="accent1"/>
            </a:solidFill>
          </a:ln>
        </p:spPr>
      </p:pic>
      <p:sp>
        <p:nvSpPr>
          <p:cNvPr id="4" name="Rectangle 3">
            <a:extLst>
              <a:ext uri="{FF2B5EF4-FFF2-40B4-BE49-F238E27FC236}">
                <a16:creationId xmlns:a16="http://schemas.microsoft.com/office/drawing/2014/main" id="{84D492E3-6D97-435F-93BC-E2059A7668D6}"/>
              </a:ext>
            </a:extLst>
          </p:cNvPr>
          <p:cNvSpPr/>
          <p:nvPr/>
        </p:nvSpPr>
        <p:spPr>
          <a:xfrm>
            <a:off x="3779912" y="2355726"/>
            <a:ext cx="10618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BBB76-FA32-45A0-94CA-CBBEB2C1251C}"/>
              </a:ext>
            </a:extLst>
          </p:cNvPr>
          <p:cNvSpPr/>
          <p:nvPr/>
        </p:nvSpPr>
        <p:spPr>
          <a:xfrm>
            <a:off x="3779912" y="2715766"/>
            <a:ext cx="15121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28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AB56D-D0FB-41DF-8E02-9FCF947D9FF4}"/>
              </a:ext>
            </a:extLst>
          </p:cNvPr>
          <p:cNvPicPr>
            <a:picLocks noChangeAspect="1"/>
          </p:cNvPicPr>
          <p:nvPr/>
        </p:nvPicPr>
        <p:blipFill>
          <a:blip r:embed="rId2"/>
          <a:stretch>
            <a:fillRect/>
          </a:stretch>
        </p:blipFill>
        <p:spPr>
          <a:xfrm>
            <a:off x="3371850" y="1952600"/>
            <a:ext cx="2400300" cy="24193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864096"/>
          </a:xfrm>
        </p:spPr>
        <p:txBody>
          <a:bodyPr/>
          <a:lstStyle/>
          <a:p>
            <a:r>
              <a:rPr lang="en-US" dirty="0"/>
              <a:t>The Oracle Business Intelligence  home page will open in a new tab and from there you can create a new project:</a:t>
            </a:r>
          </a:p>
          <a:p>
            <a:pPr marL="0" indent="0">
              <a:buNone/>
            </a:pPr>
            <a:endParaRPr lang="en-US" dirty="0"/>
          </a:p>
          <a:p>
            <a:endParaRPr lang="en-US" dirty="0"/>
          </a:p>
          <a:p>
            <a:endParaRPr lang="en-US" dirty="0"/>
          </a:p>
        </p:txBody>
      </p:sp>
      <p:sp>
        <p:nvSpPr>
          <p:cNvPr id="4" name="Rectangle 3">
            <a:extLst>
              <a:ext uri="{FF2B5EF4-FFF2-40B4-BE49-F238E27FC236}">
                <a16:creationId xmlns:a16="http://schemas.microsoft.com/office/drawing/2014/main" id="{84D492E3-6D97-435F-93BC-E2059A7668D6}"/>
              </a:ext>
            </a:extLst>
          </p:cNvPr>
          <p:cNvSpPr/>
          <p:nvPr/>
        </p:nvSpPr>
        <p:spPr>
          <a:xfrm>
            <a:off x="5023782" y="2050771"/>
            <a:ext cx="672052" cy="305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BBB76-FA32-45A0-94CA-CBBEB2C1251C}"/>
              </a:ext>
            </a:extLst>
          </p:cNvPr>
          <p:cNvSpPr/>
          <p:nvPr/>
        </p:nvSpPr>
        <p:spPr>
          <a:xfrm>
            <a:off x="3532977" y="2893762"/>
            <a:ext cx="665827" cy="666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24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3AFE92-1EAA-4969-8A3D-8DCD6C6110AF}"/>
              </a:ext>
            </a:extLst>
          </p:cNvPr>
          <p:cNvPicPr>
            <a:picLocks noChangeAspect="1"/>
          </p:cNvPicPr>
          <p:nvPr/>
        </p:nvPicPr>
        <p:blipFill>
          <a:blip r:embed="rId2"/>
          <a:stretch>
            <a:fillRect/>
          </a:stretch>
        </p:blipFill>
        <p:spPr>
          <a:xfrm>
            <a:off x="4634316" y="2012006"/>
            <a:ext cx="2926704" cy="2509200"/>
          </a:xfrm>
          <a:prstGeom prst="rect">
            <a:avLst/>
          </a:prstGeom>
          <a:ln>
            <a:solidFill>
              <a:schemeClr val="accent1"/>
            </a:solidFill>
          </a:ln>
        </p:spPr>
      </p:pic>
      <p:pic>
        <p:nvPicPr>
          <p:cNvPr id="9" name="Picture 8">
            <a:extLst>
              <a:ext uri="{FF2B5EF4-FFF2-40B4-BE49-F238E27FC236}">
                <a16:creationId xmlns:a16="http://schemas.microsoft.com/office/drawing/2014/main" id="{FCBC29FD-B755-448B-A9FA-944A4869B436}"/>
              </a:ext>
            </a:extLst>
          </p:cNvPr>
          <p:cNvPicPr>
            <a:picLocks noChangeAspect="1"/>
          </p:cNvPicPr>
          <p:nvPr/>
        </p:nvPicPr>
        <p:blipFill>
          <a:blip r:embed="rId3"/>
          <a:stretch>
            <a:fillRect/>
          </a:stretch>
        </p:blipFill>
        <p:spPr>
          <a:xfrm>
            <a:off x="427327" y="2010473"/>
            <a:ext cx="2963003" cy="251073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project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816091"/>
          </a:xfrm>
        </p:spPr>
        <p:txBody>
          <a:bodyPr>
            <a:normAutofit lnSpcReduction="10000"/>
          </a:bodyPr>
          <a:lstStyle/>
          <a:p>
            <a:r>
              <a:rPr lang="en-US" dirty="0"/>
              <a:t>When creating a project an Alma Analytics subject area or predefined data set may be chosen:</a:t>
            </a:r>
          </a:p>
          <a:p>
            <a:endParaRPr lang="en-US" dirty="0"/>
          </a:p>
        </p:txBody>
      </p:sp>
      <p:sp>
        <p:nvSpPr>
          <p:cNvPr id="4" name="Rectangle 3">
            <a:extLst>
              <a:ext uri="{FF2B5EF4-FFF2-40B4-BE49-F238E27FC236}">
                <a16:creationId xmlns:a16="http://schemas.microsoft.com/office/drawing/2014/main" id="{84D492E3-6D97-435F-93BC-E2059A7668D6}"/>
              </a:ext>
            </a:extLst>
          </p:cNvPr>
          <p:cNvSpPr/>
          <p:nvPr/>
        </p:nvSpPr>
        <p:spPr>
          <a:xfrm>
            <a:off x="5004048" y="2320560"/>
            <a:ext cx="576064" cy="152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BBB76-FA32-45A0-94CA-CBBEB2C1251C}"/>
              </a:ext>
            </a:extLst>
          </p:cNvPr>
          <p:cNvSpPr/>
          <p:nvPr/>
        </p:nvSpPr>
        <p:spPr>
          <a:xfrm>
            <a:off x="395536" y="2322883"/>
            <a:ext cx="432048" cy="150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806285"/>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14696</TotalTime>
  <Words>1219</Words>
  <Application>Microsoft Office PowerPoint</Application>
  <PresentationFormat>On-screen Show (16:9)</PresentationFormat>
  <Paragraphs>146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Ex_Libris_2020</vt:lpstr>
      <vt:lpstr>An Introduction to Alma Analytics Data Visualization (DV)</vt:lpstr>
      <vt:lpstr>PowerPoint Presentation</vt:lpstr>
      <vt:lpstr>Introduction</vt:lpstr>
      <vt:lpstr>Introduction</vt:lpstr>
      <vt:lpstr>Introduction</vt:lpstr>
      <vt:lpstr>Accessing DV and creating a project</vt:lpstr>
      <vt:lpstr>Accessing DV and creating a project</vt:lpstr>
      <vt:lpstr>Accessing DV and creating a project</vt:lpstr>
      <vt:lpstr>Accessing DV and creating a project</vt:lpstr>
      <vt:lpstr>Accessing DV and creating a project</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Accessing a saved DV project</vt:lpstr>
      <vt:lpstr>Accessing a saved DV project</vt:lpstr>
      <vt:lpstr>Accessing a saved DV project</vt:lpstr>
      <vt:lpstr>Accessing a saved DV project</vt:lpstr>
      <vt:lpstr>Accessing a saved DV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Using multiple visualizations in the same project</vt:lpstr>
      <vt:lpstr>Some examples</vt:lpstr>
      <vt:lpstr>Some examples</vt:lpstr>
      <vt:lpstr>Some examples</vt:lpstr>
      <vt:lpstr>Some examples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596</cp:revision>
  <dcterms:created xsi:type="dcterms:W3CDTF">2017-01-02T15:10:30Z</dcterms:created>
  <dcterms:modified xsi:type="dcterms:W3CDTF">2021-05-27T07:03:38Z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