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4"/>
  </p:sldMasterIdLst>
  <p:notesMasterIdLst>
    <p:notesMasterId r:id="rId23"/>
  </p:notesMasterIdLst>
  <p:sldIdLst>
    <p:sldId id="1782" r:id="rId5"/>
    <p:sldId id="1755" r:id="rId6"/>
    <p:sldId id="1754" r:id="rId7"/>
    <p:sldId id="5548" r:id="rId8"/>
    <p:sldId id="1758" r:id="rId9"/>
    <p:sldId id="5609" r:id="rId10"/>
    <p:sldId id="5604" r:id="rId11"/>
    <p:sldId id="5550" r:id="rId12"/>
    <p:sldId id="5551" r:id="rId13"/>
    <p:sldId id="5615" r:id="rId14"/>
    <p:sldId id="1783" r:id="rId15"/>
    <p:sldId id="256" r:id="rId16"/>
    <p:sldId id="4378" r:id="rId17"/>
    <p:sldId id="5613" r:id="rId18"/>
    <p:sldId id="5614" r:id="rId19"/>
    <p:sldId id="5612" r:id="rId20"/>
    <p:sldId id="4379" r:id="rId21"/>
    <p:sldId id="17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Tomassi" initials="MT" lastIdx="10" clrIdx="0">
    <p:extLst>
      <p:ext uri="{19B8F6BF-5375-455C-9EA6-DF929625EA0E}">
        <p15:presenceInfo xmlns:p15="http://schemas.microsoft.com/office/powerpoint/2012/main" userId="S::Michelle.Tomassi@proquest.com::8b35d2a4-4d52-4995-8133-2b2c8f9408d9" providerId="AD"/>
      </p:ext>
    </p:extLst>
  </p:cmAuthor>
  <p:cmAuthor id="2" name="Michelle Tomassi" initials="MT [2]" lastIdx="13" clrIdx="1">
    <p:extLst>
      <p:ext uri="{19B8F6BF-5375-455C-9EA6-DF929625EA0E}">
        <p15:presenceInfo xmlns:p15="http://schemas.microsoft.com/office/powerpoint/2012/main" userId="Michelle Tomassi" providerId="None"/>
      </p:ext>
    </p:extLst>
  </p:cmAuthor>
  <p:cmAuthor id="3" name="Amy Copeland" initials="AC" lastIdx="5" clrIdx="2">
    <p:extLst>
      <p:ext uri="{19B8F6BF-5375-455C-9EA6-DF929625EA0E}">
        <p15:presenceInfo xmlns:p15="http://schemas.microsoft.com/office/powerpoint/2012/main" userId="S::amy.copeland@clarivate.com::f9781823-10a1-48da-b9f8-d0f42dbe1e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E7"/>
    <a:srgbClr val="DCF1EC"/>
    <a:srgbClr val="008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502AD-4B3D-47F0-99FE-C819697C282D}" v="286" dt="2022-05-03T12:19:35.275"/>
    <p1510:client id="{D6B679EC-FCCE-4344-8668-301F53D99DB4}" v="11" dt="2022-05-16T14:42:30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18C93-C0C4-4F94-8875-7EEF6B72F82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43C904-BB21-464E-A6C6-C1D9FA68A4A7}">
      <dgm:prSet custT="1"/>
      <dgm:spPr/>
      <dgm:t>
        <a:bodyPr/>
        <a:lstStyle/>
        <a:p>
          <a:r>
            <a:rPr lang="en-US" sz="2800"/>
            <a:t>Rialto Discussion List</a:t>
          </a:r>
        </a:p>
      </dgm:t>
    </dgm:pt>
    <dgm:pt modelId="{50C23177-6680-4E9F-9BAE-4D3D426A7483}" type="parTrans" cxnId="{C69BC40D-63AF-46DF-87AE-6DE1105EF856}">
      <dgm:prSet/>
      <dgm:spPr/>
      <dgm:t>
        <a:bodyPr/>
        <a:lstStyle/>
        <a:p>
          <a:endParaRPr lang="en-US" sz="1400"/>
        </a:p>
      </dgm:t>
    </dgm:pt>
    <dgm:pt modelId="{9AD7E9BB-D5CE-4C2F-AE9E-BCC6A7F566D7}" type="sibTrans" cxnId="{C69BC40D-63AF-46DF-87AE-6DE1105EF856}">
      <dgm:prSet/>
      <dgm:spPr/>
      <dgm:t>
        <a:bodyPr/>
        <a:lstStyle/>
        <a:p>
          <a:endParaRPr lang="en-US" sz="1400"/>
        </a:p>
      </dgm:t>
    </dgm:pt>
    <dgm:pt modelId="{7333CABF-5AB0-4894-8020-94394BC0232C}">
      <dgm:prSet custT="1"/>
      <dgm:spPr/>
      <dgm:t>
        <a:bodyPr/>
        <a:lstStyle/>
        <a:p>
          <a:r>
            <a:rPr lang="en-US" sz="2800"/>
            <a:t>Knowledge Center</a:t>
          </a:r>
        </a:p>
      </dgm:t>
    </dgm:pt>
    <dgm:pt modelId="{20749A61-D047-4182-A114-C4040362C56E}" type="parTrans" cxnId="{EB0209A0-51B8-4ABB-9BAB-EF009F52FC7D}">
      <dgm:prSet/>
      <dgm:spPr/>
      <dgm:t>
        <a:bodyPr/>
        <a:lstStyle/>
        <a:p>
          <a:endParaRPr lang="en-US" sz="1400"/>
        </a:p>
      </dgm:t>
    </dgm:pt>
    <dgm:pt modelId="{B0B104B2-79E2-4A8D-80F0-A9F365E5B064}" type="sibTrans" cxnId="{EB0209A0-51B8-4ABB-9BAB-EF009F52FC7D}">
      <dgm:prSet/>
      <dgm:spPr/>
      <dgm:t>
        <a:bodyPr/>
        <a:lstStyle/>
        <a:p>
          <a:endParaRPr lang="en-US" sz="1400"/>
        </a:p>
      </dgm:t>
    </dgm:pt>
    <dgm:pt modelId="{C3CC6EAE-D4C7-4A08-9477-13ACF98A2A1D}">
      <dgm:prSet custT="1"/>
      <dgm:spPr/>
      <dgm:t>
        <a:bodyPr/>
        <a:lstStyle/>
        <a:p>
          <a:r>
            <a:rPr lang="en-US" sz="2800"/>
            <a:t>Rialto ELUNA Learns sessions</a:t>
          </a:r>
        </a:p>
      </dgm:t>
    </dgm:pt>
    <dgm:pt modelId="{86028FE4-8A5D-4A89-89D0-415BD3FEFDA2}" type="parTrans" cxnId="{558F1093-2F06-444D-ACF2-2F93069FD357}">
      <dgm:prSet/>
      <dgm:spPr/>
      <dgm:t>
        <a:bodyPr/>
        <a:lstStyle/>
        <a:p>
          <a:endParaRPr lang="en-US" sz="1400"/>
        </a:p>
      </dgm:t>
    </dgm:pt>
    <dgm:pt modelId="{A55A5807-6361-4718-80BF-69D53BD9B088}" type="sibTrans" cxnId="{558F1093-2F06-444D-ACF2-2F93069FD357}">
      <dgm:prSet/>
      <dgm:spPr/>
      <dgm:t>
        <a:bodyPr/>
        <a:lstStyle/>
        <a:p>
          <a:endParaRPr lang="en-US" sz="1400"/>
        </a:p>
      </dgm:t>
    </dgm:pt>
    <dgm:pt modelId="{D846A931-28D2-4AA1-A106-E895D9C269F2}">
      <dgm:prSet custT="1"/>
      <dgm:spPr/>
      <dgm:t>
        <a:bodyPr/>
        <a:lstStyle/>
        <a:p>
          <a:r>
            <a:rPr lang="en-US" sz="2800"/>
            <a:t>Educational Release Webinars</a:t>
          </a:r>
        </a:p>
      </dgm:t>
    </dgm:pt>
    <dgm:pt modelId="{0721267A-ADD1-48C2-B285-6514265AE252}" type="parTrans" cxnId="{AF23C90B-350C-4E1A-9BB7-52A85A528788}">
      <dgm:prSet/>
      <dgm:spPr/>
      <dgm:t>
        <a:bodyPr/>
        <a:lstStyle/>
        <a:p>
          <a:endParaRPr lang="en-US" sz="1400"/>
        </a:p>
      </dgm:t>
    </dgm:pt>
    <dgm:pt modelId="{D626934D-17B2-403D-9BBF-11B567B69575}" type="sibTrans" cxnId="{AF23C90B-350C-4E1A-9BB7-52A85A528788}">
      <dgm:prSet/>
      <dgm:spPr/>
      <dgm:t>
        <a:bodyPr/>
        <a:lstStyle/>
        <a:p>
          <a:endParaRPr lang="en-US" sz="1400"/>
        </a:p>
      </dgm:t>
    </dgm:pt>
    <dgm:pt modelId="{C1A5DD39-4A8E-4D1C-B0C8-D070FA694DC2}">
      <dgm:prSet custT="1"/>
      <dgm:spPr/>
      <dgm:t>
        <a:bodyPr/>
        <a:lstStyle/>
        <a:p>
          <a:r>
            <a:rPr lang="en-US" sz="2800"/>
            <a:t>Visit us at ALA in June!</a:t>
          </a:r>
        </a:p>
      </dgm:t>
    </dgm:pt>
    <dgm:pt modelId="{CA5905A2-DE0B-4695-8F50-1C06C5D2D1D0}" type="parTrans" cxnId="{BB61A55F-780C-4314-A3E1-EE03978A831A}">
      <dgm:prSet/>
      <dgm:spPr/>
      <dgm:t>
        <a:bodyPr/>
        <a:lstStyle/>
        <a:p>
          <a:endParaRPr lang="en-US"/>
        </a:p>
      </dgm:t>
    </dgm:pt>
    <dgm:pt modelId="{6BB1DB51-A639-4758-9AF1-B63628E7734A}" type="sibTrans" cxnId="{BB61A55F-780C-4314-A3E1-EE03978A831A}">
      <dgm:prSet/>
      <dgm:spPr/>
      <dgm:t>
        <a:bodyPr/>
        <a:lstStyle/>
        <a:p>
          <a:endParaRPr lang="en-US"/>
        </a:p>
      </dgm:t>
    </dgm:pt>
    <dgm:pt modelId="{7C79AF20-AB90-40C1-9961-F628C1F6E4D3}">
      <dgm:prSet custT="1"/>
      <dgm:spPr/>
      <dgm:t>
        <a:bodyPr/>
        <a:lstStyle/>
        <a:p>
          <a:r>
            <a:rPr lang="en-US" sz="2800"/>
            <a:t>ELUNA Selector Committee </a:t>
          </a:r>
        </a:p>
      </dgm:t>
    </dgm:pt>
    <dgm:pt modelId="{A23DBFC0-7872-4202-9496-BAFA1386117E}" type="parTrans" cxnId="{DE72D131-F1C5-48BF-8402-9EA4C19C532E}">
      <dgm:prSet/>
      <dgm:spPr/>
      <dgm:t>
        <a:bodyPr/>
        <a:lstStyle/>
        <a:p>
          <a:endParaRPr lang="en-US"/>
        </a:p>
      </dgm:t>
    </dgm:pt>
    <dgm:pt modelId="{A1780EB8-776E-4738-AC72-54EE65AF3D2C}" type="sibTrans" cxnId="{DE72D131-F1C5-48BF-8402-9EA4C19C532E}">
      <dgm:prSet/>
      <dgm:spPr/>
      <dgm:t>
        <a:bodyPr/>
        <a:lstStyle/>
        <a:p>
          <a:endParaRPr lang="en-US"/>
        </a:p>
      </dgm:t>
    </dgm:pt>
    <dgm:pt modelId="{2B651C51-5FE4-4D71-AC32-C1B5FD37302D}" type="pres">
      <dgm:prSet presAssocID="{E8B18C93-C0C4-4F94-8875-7EEF6B72F8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93E5D5-CFC9-4D84-821A-C8F913BDA2C5}" type="pres">
      <dgm:prSet presAssocID="{7C79AF20-AB90-40C1-9961-F628C1F6E4D3}" presName="thickLine" presStyleLbl="alignNode1" presStyleIdx="0" presStyleCnt="6"/>
      <dgm:spPr/>
    </dgm:pt>
    <dgm:pt modelId="{DAEA4646-93BA-4B95-92D6-3DF55C944A6E}" type="pres">
      <dgm:prSet presAssocID="{7C79AF20-AB90-40C1-9961-F628C1F6E4D3}" presName="horz1" presStyleCnt="0"/>
      <dgm:spPr/>
    </dgm:pt>
    <dgm:pt modelId="{2D050A23-AB37-4304-9250-7E8F9496F647}" type="pres">
      <dgm:prSet presAssocID="{7C79AF20-AB90-40C1-9961-F628C1F6E4D3}" presName="tx1" presStyleLbl="revTx" presStyleIdx="0" presStyleCnt="6"/>
      <dgm:spPr/>
      <dgm:t>
        <a:bodyPr/>
        <a:lstStyle/>
        <a:p>
          <a:endParaRPr lang="en-US"/>
        </a:p>
      </dgm:t>
    </dgm:pt>
    <dgm:pt modelId="{58D00F76-22C9-4E53-8E9C-5660AA48A782}" type="pres">
      <dgm:prSet presAssocID="{7C79AF20-AB90-40C1-9961-F628C1F6E4D3}" presName="vert1" presStyleCnt="0"/>
      <dgm:spPr/>
    </dgm:pt>
    <dgm:pt modelId="{AE8BC45D-E003-4C31-932F-60C0564E590C}" type="pres">
      <dgm:prSet presAssocID="{D846A931-28D2-4AA1-A106-E895D9C269F2}" presName="thickLine" presStyleLbl="alignNode1" presStyleIdx="1" presStyleCnt="6"/>
      <dgm:spPr/>
    </dgm:pt>
    <dgm:pt modelId="{CD290A0D-60A9-4F63-99C7-4E1B9CD6689F}" type="pres">
      <dgm:prSet presAssocID="{D846A931-28D2-4AA1-A106-E895D9C269F2}" presName="horz1" presStyleCnt="0"/>
      <dgm:spPr/>
    </dgm:pt>
    <dgm:pt modelId="{0967D70B-2135-441D-8418-48E683679EA3}" type="pres">
      <dgm:prSet presAssocID="{D846A931-28D2-4AA1-A106-E895D9C269F2}" presName="tx1" presStyleLbl="revTx" presStyleIdx="1" presStyleCnt="6"/>
      <dgm:spPr/>
      <dgm:t>
        <a:bodyPr/>
        <a:lstStyle/>
        <a:p>
          <a:endParaRPr lang="en-US"/>
        </a:p>
      </dgm:t>
    </dgm:pt>
    <dgm:pt modelId="{381674D6-C72B-4963-A164-D4CBE9A90167}" type="pres">
      <dgm:prSet presAssocID="{D846A931-28D2-4AA1-A106-E895D9C269F2}" presName="vert1" presStyleCnt="0"/>
      <dgm:spPr/>
    </dgm:pt>
    <dgm:pt modelId="{6EACED92-26C5-4A34-A096-568CF7DFE479}" type="pres">
      <dgm:prSet presAssocID="{2443C904-BB21-464E-A6C6-C1D9FA68A4A7}" presName="thickLine" presStyleLbl="alignNode1" presStyleIdx="2" presStyleCnt="6"/>
      <dgm:spPr/>
    </dgm:pt>
    <dgm:pt modelId="{25416227-6B9C-46CC-87F9-70B8BB11FEDC}" type="pres">
      <dgm:prSet presAssocID="{2443C904-BB21-464E-A6C6-C1D9FA68A4A7}" presName="horz1" presStyleCnt="0"/>
      <dgm:spPr/>
    </dgm:pt>
    <dgm:pt modelId="{034134C4-6B5B-44EE-B7C5-74066967BD0F}" type="pres">
      <dgm:prSet presAssocID="{2443C904-BB21-464E-A6C6-C1D9FA68A4A7}" presName="tx1" presStyleLbl="revTx" presStyleIdx="2" presStyleCnt="6"/>
      <dgm:spPr/>
      <dgm:t>
        <a:bodyPr/>
        <a:lstStyle/>
        <a:p>
          <a:endParaRPr lang="en-US"/>
        </a:p>
      </dgm:t>
    </dgm:pt>
    <dgm:pt modelId="{6A6BEB47-14E1-4C38-9AD7-C2E53042A400}" type="pres">
      <dgm:prSet presAssocID="{2443C904-BB21-464E-A6C6-C1D9FA68A4A7}" presName="vert1" presStyleCnt="0"/>
      <dgm:spPr/>
    </dgm:pt>
    <dgm:pt modelId="{6E7F991E-08ED-43DC-9B8F-C84EEAB80045}" type="pres">
      <dgm:prSet presAssocID="{7333CABF-5AB0-4894-8020-94394BC0232C}" presName="thickLine" presStyleLbl="alignNode1" presStyleIdx="3" presStyleCnt="6"/>
      <dgm:spPr/>
    </dgm:pt>
    <dgm:pt modelId="{A6E4E9A1-A2CF-4ACB-A456-565314066CD7}" type="pres">
      <dgm:prSet presAssocID="{7333CABF-5AB0-4894-8020-94394BC0232C}" presName="horz1" presStyleCnt="0"/>
      <dgm:spPr/>
    </dgm:pt>
    <dgm:pt modelId="{E5FCB457-44A7-444A-B830-71C105325794}" type="pres">
      <dgm:prSet presAssocID="{7333CABF-5AB0-4894-8020-94394BC0232C}" presName="tx1" presStyleLbl="revTx" presStyleIdx="3" presStyleCnt="6"/>
      <dgm:spPr/>
      <dgm:t>
        <a:bodyPr/>
        <a:lstStyle/>
        <a:p>
          <a:endParaRPr lang="en-US"/>
        </a:p>
      </dgm:t>
    </dgm:pt>
    <dgm:pt modelId="{BAE8F391-80F2-4654-9D6C-2AEAF976081E}" type="pres">
      <dgm:prSet presAssocID="{7333CABF-5AB0-4894-8020-94394BC0232C}" presName="vert1" presStyleCnt="0"/>
      <dgm:spPr/>
    </dgm:pt>
    <dgm:pt modelId="{EAA7E86A-232B-433E-B4F5-1E265D1B2058}" type="pres">
      <dgm:prSet presAssocID="{C3CC6EAE-D4C7-4A08-9477-13ACF98A2A1D}" presName="thickLine" presStyleLbl="alignNode1" presStyleIdx="4" presStyleCnt="6"/>
      <dgm:spPr/>
    </dgm:pt>
    <dgm:pt modelId="{0BC7654E-D723-4B92-9791-B4BA8270DF1B}" type="pres">
      <dgm:prSet presAssocID="{C3CC6EAE-D4C7-4A08-9477-13ACF98A2A1D}" presName="horz1" presStyleCnt="0"/>
      <dgm:spPr/>
    </dgm:pt>
    <dgm:pt modelId="{F83D638E-4ECF-4B9A-9512-EBBC98C6889B}" type="pres">
      <dgm:prSet presAssocID="{C3CC6EAE-D4C7-4A08-9477-13ACF98A2A1D}" presName="tx1" presStyleLbl="revTx" presStyleIdx="4" presStyleCnt="6"/>
      <dgm:spPr/>
      <dgm:t>
        <a:bodyPr/>
        <a:lstStyle/>
        <a:p>
          <a:endParaRPr lang="en-US"/>
        </a:p>
      </dgm:t>
    </dgm:pt>
    <dgm:pt modelId="{54861D6D-C701-4E23-B28A-F41BAF3A5112}" type="pres">
      <dgm:prSet presAssocID="{C3CC6EAE-D4C7-4A08-9477-13ACF98A2A1D}" presName="vert1" presStyleCnt="0"/>
      <dgm:spPr/>
    </dgm:pt>
    <dgm:pt modelId="{76A4F936-3328-45CC-B1C3-A951C50BDAB0}" type="pres">
      <dgm:prSet presAssocID="{C1A5DD39-4A8E-4D1C-B0C8-D070FA694DC2}" presName="thickLine" presStyleLbl="alignNode1" presStyleIdx="5" presStyleCnt="6"/>
      <dgm:spPr/>
    </dgm:pt>
    <dgm:pt modelId="{0D0757D7-4954-44BD-B718-778FA0B5C38B}" type="pres">
      <dgm:prSet presAssocID="{C1A5DD39-4A8E-4D1C-B0C8-D070FA694DC2}" presName="horz1" presStyleCnt="0"/>
      <dgm:spPr/>
    </dgm:pt>
    <dgm:pt modelId="{4D805EAB-35F6-4893-95C4-A6309A143217}" type="pres">
      <dgm:prSet presAssocID="{C1A5DD39-4A8E-4D1C-B0C8-D070FA694DC2}" presName="tx1" presStyleLbl="revTx" presStyleIdx="5" presStyleCnt="6"/>
      <dgm:spPr/>
      <dgm:t>
        <a:bodyPr/>
        <a:lstStyle/>
        <a:p>
          <a:endParaRPr lang="en-US"/>
        </a:p>
      </dgm:t>
    </dgm:pt>
    <dgm:pt modelId="{089E7F88-492F-47D6-B920-EA5798E74E2C}" type="pres">
      <dgm:prSet presAssocID="{C1A5DD39-4A8E-4D1C-B0C8-D070FA694DC2}" presName="vert1" presStyleCnt="0"/>
      <dgm:spPr/>
    </dgm:pt>
  </dgm:ptLst>
  <dgm:cxnLst>
    <dgm:cxn modelId="{38F21F5D-EEEE-447E-909E-EDACB0C97ECD}" type="presOf" srcId="{7333CABF-5AB0-4894-8020-94394BC0232C}" destId="{E5FCB457-44A7-444A-B830-71C105325794}" srcOrd="0" destOrd="0" presId="urn:microsoft.com/office/officeart/2008/layout/LinedList"/>
    <dgm:cxn modelId="{20687A31-AC5F-46FB-A80E-61942FDF37F1}" type="presOf" srcId="{E8B18C93-C0C4-4F94-8875-7EEF6B72F827}" destId="{2B651C51-5FE4-4D71-AC32-C1B5FD37302D}" srcOrd="0" destOrd="0" presId="urn:microsoft.com/office/officeart/2008/layout/LinedList"/>
    <dgm:cxn modelId="{BB61A55F-780C-4314-A3E1-EE03978A831A}" srcId="{E8B18C93-C0C4-4F94-8875-7EEF6B72F827}" destId="{C1A5DD39-4A8E-4D1C-B0C8-D070FA694DC2}" srcOrd="5" destOrd="0" parTransId="{CA5905A2-DE0B-4695-8F50-1C06C5D2D1D0}" sibTransId="{6BB1DB51-A639-4758-9AF1-B63628E7734A}"/>
    <dgm:cxn modelId="{48DF9DC9-ABC5-4449-B803-9839DDD5C026}" type="presOf" srcId="{D846A931-28D2-4AA1-A106-E895D9C269F2}" destId="{0967D70B-2135-441D-8418-48E683679EA3}" srcOrd="0" destOrd="0" presId="urn:microsoft.com/office/officeart/2008/layout/LinedList"/>
    <dgm:cxn modelId="{C69BC40D-63AF-46DF-87AE-6DE1105EF856}" srcId="{E8B18C93-C0C4-4F94-8875-7EEF6B72F827}" destId="{2443C904-BB21-464E-A6C6-C1D9FA68A4A7}" srcOrd="2" destOrd="0" parTransId="{50C23177-6680-4E9F-9BAE-4D3D426A7483}" sibTransId="{9AD7E9BB-D5CE-4C2F-AE9E-BCC6A7F566D7}"/>
    <dgm:cxn modelId="{558F1093-2F06-444D-ACF2-2F93069FD357}" srcId="{E8B18C93-C0C4-4F94-8875-7EEF6B72F827}" destId="{C3CC6EAE-D4C7-4A08-9477-13ACF98A2A1D}" srcOrd="4" destOrd="0" parTransId="{86028FE4-8A5D-4A89-89D0-415BD3FEFDA2}" sibTransId="{A55A5807-6361-4718-80BF-69D53BD9B088}"/>
    <dgm:cxn modelId="{AF23C90B-350C-4E1A-9BB7-52A85A528788}" srcId="{E8B18C93-C0C4-4F94-8875-7EEF6B72F827}" destId="{D846A931-28D2-4AA1-A106-E895D9C269F2}" srcOrd="1" destOrd="0" parTransId="{0721267A-ADD1-48C2-B285-6514265AE252}" sibTransId="{D626934D-17B2-403D-9BBF-11B567B69575}"/>
    <dgm:cxn modelId="{8DD4E2EE-BC1C-48D6-88B8-A6C948CAFC59}" type="presOf" srcId="{2443C904-BB21-464E-A6C6-C1D9FA68A4A7}" destId="{034134C4-6B5B-44EE-B7C5-74066967BD0F}" srcOrd="0" destOrd="0" presId="urn:microsoft.com/office/officeart/2008/layout/LinedList"/>
    <dgm:cxn modelId="{D8FE2961-F453-4377-864B-324CD679750A}" type="presOf" srcId="{C3CC6EAE-D4C7-4A08-9477-13ACF98A2A1D}" destId="{F83D638E-4ECF-4B9A-9512-EBBC98C6889B}" srcOrd="0" destOrd="0" presId="urn:microsoft.com/office/officeart/2008/layout/LinedList"/>
    <dgm:cxn modelId="{FC6A323A-74B2-4010-88A3-8C6628EBC013}" type="presOf" srcId="{C1A5DD39-4A8E-4D1C-B0C8-D070FA694DC2}" destId="{4D805EAB-35F6-4893-95C4-A6309A143217}" srcOrd="0" destOrd="0" presId="urn:microsoft.com/office/officeart/2008/layout/LinedList"/>
    <dgm:cxn modelId="{DE72D131-F1C5-48BF-8402-9EA4C19C532E}" srcId="{E8B18C93-C0C4-4F94-8875-7EEF6B72F827}" destId="{7C79AF20-AB90-40C1-9961-F628C1F6E4D3}" srcOrd="0" destOrd="0" parTransId="{A23DBFC0-7872-4202-9496-BAFA1386117E}" sibTransId="{A1780EB8-776E-4738-AC72-54EE65AF3D2C}"/>
    <dgm:cxn modelId="{2BE1F071-5039-4D1C-B21A-4FD093705178}" type="presOf" srcId="{7C79AF20-AB90-40C1-9961-F628C1F6E4D3}" destId="{2D050A23-AB37-4304-9250-7E8F9496F647}" srcOrd="0" destOrd="0" presId="urn:microsoft.com/office/officeart/2008/layout/LinedList"/>
    <dgm:cxn modelId="{EB0209A0-51B8-4ABB-9BAB-EF009F52FC7D}" srcId="{E8B18C93-C0C4-4F94-8875-7EEF6B72F827}" destId="{7333CABF-5AB0-4894-8020-94394BC0232C}" srcOrd="3" destOrd="0" parTransId="{20749A61-D047-4182-A114-C4040362C56E}" sibTransId="{B0B104B2-79E2-4A8D-80F0-A9F365E5B064}"/>
    <dgm:cxn modelId="{798E2EFB-268C-4DAA-82E0-589A3720C51A}" type="presParOf" srcId="{2B651C51-5FE4-4D71-AC32-C1B5FD37302D}" destId="{9C93E5D5-CFC9-4D84-821A-C8F913BDA2C5}" srcOrd="0" destOrd="0" presId="urn:microsoft.com/office/officeart/2008/layout/LinedList"/>
    <dgm:cxn modelId="{83ACF6B2-8817-4083-B4B6-2CEC6B0CFE9E}" type="presParOf" srcId="{2B651C51-5FE4-4D71-AC32-C1B5FD37302D}" destId="{DAEA4646-93BA-4B95-92D6-3DF55C944A6E}" srcOrd="1" destOrd="0" presId="urn:microsoft.com/office/officeart/2008/layout/LinedList"/>
    <dgm:cxn modelId="{E9C744AC-AC74-47DF-8A6A-DCD5A65DF00C}" type="presParOf" srcId="{DAEA4646-93BA-4B95-92D6-3DF55C944A6E}" destId="{2D050A23-AB37-4304-9250-7E8F9496F647}" srcOrd="0" destOrd="0" presId="urn:microsoft.com/office/officeart/2008/layout/LinedList"/>
    <dgm:cxn modelId="{FDC0908F-AEC0-41CA-A69A-0F9C7F32C62B}" type="presParOf" srcId="{DAEA4646-93BA-4B95-92D6-3DF55C944A6E}" destId="{58D00F76-22C9-4E53-8E9C-5660AA48A782}" srcOrd="1" destOrd="0" presId="urn:microsoft.com/office/officeart/2008/layout/LinedList"/>
    <dgm:cxn modelId="{24171E0B-FC45-4DC6-895E-A2241A98E38B}" type="presParOf" srcId="{2B651C51-5FE4-4D71-AC32-C1B5FD37302D}" destId="{AE8BC45D-E003-4C31-932F-60C0564E590C}" srcOrd="2" destOrd="0" presId="urn:microsoft.com/office/officeart/2008/layout/LinedList"/>
    <dgm:cxn modelId="{83388585-7052-411C-ADD9-3428CDCD6829}" type="presParOf" srcId="{2B651C51-5FE4-4D71-AC32-C1B5FD37302D}" destId="{CD290A0D-60A9-4F63-99C7-4E1B9CD6689F}" srcOrd="3" destOrd="0" presId="urn:microsoft.com/office/officeart/2008/layout/LinedList"/>
    <dgm:cxn modelId="{148E11EC-3A5D-4339-9BEB-BB3E1C914BF5}" type="presParOf" srcId="{CD290A0D-60A9-4F63-99C7-4E1B9CD6689F}" destId="{0967D70B-2135-441D-8418-48E683679EA3}" srcOrd="0" destOrd="0" presId="urn:microsoft.com/office/officeart/2008/layout/LinedList"/>
    <dgm:cxn modelId="{E895F692-FDEF-406D-BA55-4FE5CE2BF690}" type="presParOf" srcId="{CD290A0D-60A9-4F63-99C7-4E1B9CD6689F}" destId="{381674D6-C72B-4963-A164-D4CBE9A90167}" srcOrd="1" destOrd="0" presId="urn:microsoft.com/office/officeart/2008/layout/LinedList"/>
    <dgm:cxn modelId="{BC0CB168-93A8-4D15-912D-D875494203FE}" type="presParOf" srcId="{2B651C51-5FE4-4D71-AC32-C1B5FD37302D}" destId="{6EACED92-26C5-4A34-A096-568CF7DFE479}" srcOrd="4" destOrd="0" presId="urn:microsoft.com/office/officeart/2008/layout/LinedList"/>
    <dgm:cxn modelId="{BE4FB62A-B4D2-4B4E-8A71-866EECDD445F}" type="presParOf" srcId="{2B651C51-5FE4-4D71-AC32-C1B5FD37302D}" destId="{25416227-6B9C-46CC-87F9-70B8BB11FEDC}" srcOrd="5" destOrd="0" presId="urn:microsoft.com/office/officeart/2008/layout/LinedList"/>
    <dgm:cxn modelId="{323BC9C1-98FB-424F-B877-567D4807BE4E}" type="presParOf" srcId="{25416227-6B9C-46CC-87F9-70B8BB11FEDC}" destId="{034134C4-6B5B-44EE-B7C5-74066967BD0F}" srcOrd="0" destOrd="0" presId="urn:microsoft.com/office/officeart/2008/layout/LinedList"/>
    <dgm:cxn modelId="{5838F472-C30B-478C-A4D0-F03135D582B9}" type="presParOf" srcId="{25416227-6B9C-46CC-87F9-70B8BB11FEDC}" destId="{6A6BEB47-14E1-4C38-9AD7-C2E53042A400}" srcOrd="1" destOrd="0" presId="urn:microsoft.com/office/officeart/2008/layout/LinedList"/>
    <dgm:cxn modelId="{9FA37DCC-2A91-4493-AD2D-C477E651402D}" type="presParOf" srcId="{2B651C51-5FE4-4D71-AC32-C1B5FD37302D}" destId="{6E7F991E-08ED-43DC-9B8F-C84EEAB80045}" srcOrd="6" destOrd="0" presId="urn:microsoft.com/office/officeart/2008/layout/LinedList"/>
    <dgm:cxn modelId="{4D4CC747-00BF-4305-B36C-489E09F43315}" type="presParOf" srcId="{2B651C51-5FE4-4D71-AC32-C1B5FD37302D}" destId="{A6E4E9A1-A2CF-4ACB-A456-565314066CD7}" srcOrd="7" destOrd="0" presId="urn:microsoft.com/office/officeart/2008/layout/LinedList"/>
    <dgm:cxn modelId="{4A63ABD3-EFC6-48C1-A3AB-E96BF0AD1186}" type="presParOf" srcId="{A6E4E9A1-A2CF-4ACB-A456-565314066CD7}" destId="{E5FCB457-44A7-444A-B830-71C105325794}" srcOrd="0" destOrd="0" presId="urn:microsoft.com/office/officeart/2008/layout/LinedList"/>
    <dgm:cxn modelId="{9FCFF15E-0A33-49E9-AA95-39564E105097}" type="presParOf" srcId="{A6E4E9A1-A2CF-4ACB-A456-565314066CD7}" destId="{BAE8F391-80F2-4654-9D6C-2AEAF976081E}" srcOrd="1" destOrd="0" presId="urn:microsoft.com/office/officeart/2008/layout/LinedList"/>
    <dgm:cxn modelId="{27E7E3CC-970B-49EA-90B9-A20E5356DBAB}" type="presParOf" srcId="{2B651C51-5FE4-4D71-AC32-C1B5FD37302D}" destId="{EAA7E86A-232B-433E-B4F5-1E265D1B2058}" srcOrd="8" destOrd="0" presId="urn:microsoft.com/office/officeart/2008/layout/LinedList"/>
    <dgm:cxn modelId="{477F68D3-D569-43F3-980A-EC7AA2652B5B}" type="presParOf" srcId="{2B651C51-5FE4-4D71-AC32-C1B5FD37302D}" destId="{0BC7654E-D723-4B92-9791-B4BA8270DF1B}" srcOrd="9" destOrd="0" presId="urn:microsoft.com/office/officeart/2008/layout/LinedList"/>
    <dgm:cxn modelId="{C2645222-6017-46B4-A61C-041B4422CE35}" type="presParOf" srcId="{0BC7654E-D723-4B92-9791-B4BA8270DF1B}" destId="{F83D638E-4ECF-4B9A-9512-EBBC98C6889B}" srcOrd="0" destOrd="0" presId="urn:microsoft.com/office/officeart/2008/layout/LinedList"/>
    <dgm:cxn modelId="{808FC9C2-2C61-4B6A-A17F-D73C657955E7}" type="presParOf" srcId="{0BC7654E-D723-4B92-9791-B4BA8270DF1B}" destId="{54861D6D-C701-4E23-B28A-F41BAF3A5112}" srcOrd="1" destOrd="0" presId="urn:microsoft.com/office/officeart/2008/layout/LinedList"/>
    <dgm:cxn modelId="{54314D51-237D-4D62-B27F-38A5DC090785}" type="presParOf" srcId="{2B651C51-5FE4-4D71-AC32-C1B5FD37302D}" destId="{76A4F936-3328-45CC-B1C3-A951C50BDAB0}" srcOrd="10" destOrd="0" presId="urn:microsoft.com/office/officeart/2008/layout/LinedList"/>
    <dgm:cxn modelId="{95C6E31C-B0A6-41BE-A186-82146F02BBDD}" type="presParOf" srcId="{2B651C51-5FE4-4D71-AC32-C1B5FD37302D}" destId="{0D0757D7-4954-44BD-B718-778FA0B5C38B}" srcOrd="11" destOrd="0" presId="urn:microsoft.com/office/officeart/2008/layout/LinedList"/>
    <dgm:cxn modelId="{E755B3E6-4B1E-4144-AD91-897FE092851C}" type="presParOf" srcId="{0D0757D7-4954-44BD-B718-778FA0B5C38B}" destId="{4D805EAB-35F6-4893-95C4-A6309A143217}" srcOrd="0" destOrd="0" presId="urn:microsoft.com/office/officeart/2008/layout/LinedList"/>
    <dgm:cxn modelId="{B4270DB9-43E2-4FA9-BD73-AA4EFEEC18B8}" type="presParOf" srcId="{0D0757D7-4954-44BD-B718-778FA0B5C38B}" destId="{089E7F88-492F-47D6-B920-EA5798E74E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E5D5-CFC9-4D84-821A-C8F913BDA2C5}">
      <dsp:nvSpPr>
        <dsp:cNvPr id="0" name=""/>
        <dsp:cNvSpPr/>
      </dsp:nvSpPr>
      <dsp:spPr>
        <a:xfrm>
          <a:off x="0" y="2531"/>
          <a:ext cx="112331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50A23-AB37-4304-9250-7E8F9496F647}">
      <dsp:nvSpPr>
        <dsp:cNvPr id="0" name=""/>
        <dsp:cNvSpPr/>
      </dsp:nvSpPr>
      <dsp:spPr>
        <a:xfrm>
          <a:off x="0" y="2531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ELUNA Selector Committee </a:t>
          </a:r>
        </a:p>
      </dsp:txBody>
      <dsp:txXfrm>
        <a:off x="0" y="2531"/>
        <a:ext cx="11233150" cy="863285"/>
      </dsp:txXfrm>
    </dsp:sp>
    <dsp:sp modelId="{AE8BC45D-E003-4C31-932F-60C0564E590C}">
      <dsp:nvSpPr>
        <dsp:cNvPr id="0" name=""/>
        <dsp:cNvSpPr/>
      </dsp:nvSpPr>
      <dsp:spPr>
        <a:xfrm>
          <a:off x="0" y="865816"/>
          <a:ext cx="11233150" cy="0"/>
        </a:xfrm>
        <a:prstGeom prst="line">
          <a:avLst/>
        </a:prstGeom>
        <a:solidFill>
          <a:schemeClr val="accent5">
            <a:hueOff val="2852309"/>
            <a:satOff val="-11719"/>
            <a:lumOff val="-2078"/>
            <a:alphaOff val="0"/>
          </a:schemeClr>
        </a:solidFill>
        <a:ln w="25400" cap="flat" cmpd="sng" algn="ctr">
          <a:solidFill>
            <a:schemeClr val="accent5">
              <a:hueOff val="2852309"/>
              <a:satOff val="-11719"/>
              <a:lumOff val="-2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D70B-2135-441D-8418-48E683679EA3}">
      <dsp:nvSpPr>
        <dsp:cNvPr id="0" name=""/>
        <dsp:cNvSpPr/>
      </dsp:nvSpPr>
      <dsp:spPr>
        <a:xfrm>
          <a:off x="0" y="865816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Educational Release Webinars</a:t>
          </a:r>
        </a:p>
      </dsp:txBody>
      <dsp:txXfrm>
        <a:off x="0" y="865816"/>
        <a:ext cx="11233150" cy="863285"/>
      </dsp:txXfrm>
    </dsp:sp>
    <dsp:sp modelId="{6EACED92-26C5-4A34-A096-568CF7DFE479}">
      <dsp:nvSpPr>
        <dsp:cNvPr id="0" name=""/>
        <dsp:cNvSpPr/>
      </dsp:nvSpPr>
      <dsp:spPr>
        <a:xfrm>
          <a:off x="0" y="1729102"/>
          <a:ext cx="11233150" cy="0"/>
        </a:xfrm>
        <a:prstGeom prst="line">
          <a:avLst/>
        </a:prstGeom>
        <a:solidFill>
          <a:schemeClr val="accent5">
            <a:hueOff val="5704618"/>
            <a:satOff val="-23437"/>
            <a:lumOff val="-4156"/>
            <a:alphaOff val="0"/>
          </a:schemeClr>
        </a:solidFill>
        <a:ln w="25400" cap="flat" cmpd="sng" algn="ctr">
          <a:solidFill>
            <a:schemeClr val="accent5">
              <a:hueOff val="5704618"/>
              <a:satOff val="-23437"/>
              <a:lumOff val="-4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134C4-6B5B-44EE-B7C5-74066967BD0F}">
      <dsp:nvSpPr>
        <dsp:cNvPr id="0" name=""/>
        <dsp:cNvSpPr/>
      </dsp:nvSpPr>
      <dsp:spPr>
        <a:xfrm>
          <a:off x="0" y="1729102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Rialto Discussion List</a:t>
          </a:r>
        </a:p>
      </dsp:txBody>
      <dsp:txXfrm>
        <a:off x="0" y="1729102"/>
        <a:ext cx="11233150" cy="863285"/>
      </dsp:txXfrm>
    </dsp:sp>
    <dsp:sp modelId="{6E7F991E-08ED-43DC-9B8F-C84EEAB80045}">
      <dsp:nvSpPr>
        <dsp:cNvPr id="0" name=""/>
        <dsp:cNvSpPr/>
      </dsp:nvSpPr>
      <dsp:spPr>
        <a:xfrm>
          <a:off x="0" y="2592387"/>
          <a:ext cx="11233150" cy="0"/>
        </a:xfrm>
        <a:prstGeom prst="line">
          <a:avLst/>
        </a:prstGeom>
        <a:solidFill>
          <a:schemeClr val="accent5">
            <a:hueOff val="8556928"/>
            <a:satOff val="-35156"/>
            <a:lumOff val="-6235"/>
            <a:alphaOff val="0"/>
          </a:schemeClr>
        </a:solidFill>
        <a:ln w="25400" cap="flat" cmpd="sng" algn="ctr">
          <a:solidFill>
            <a:schemeClr val="accent5">
              <a:hueOff val="8556928"/>
              <a:satOff val="-35156"/>
              <a:lumOff val="-6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CB457-44A7-444A-B830-71C105325794}">
      <dsp:nvSpPr>
        <dsp:cNvPr id="0" name=""/>
        <dsp:cNvSpPr/>
      </dsp:nvSpPr>
      <dsp:spPr>
        <a:xfrm>
          <a:off x="0" y="2592387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Knowledge Center</a:t>
          </a:r>
        </a:p>
      </dsp:txBody>
      <dsp:txXfrm>
        <a:off x="0" y="2592387"/>
        <a:ext cx="11233150" cy="863285"/>
      </dsp:txXfrm>
    </dsp:sp>
    <dsp:sp modelId="{EAA7E86A-232B-433E-B4F5-1E265D1B2058}">
      <dsp:nvSpPr>
        <dsp:cNvPr id="0" name=""/>
        <dsp:cNvSpPr/>
      </dsp:nvSpPr>
      <dsp:spPr>
        <a:xfrm>
          <a:off x="0" y="3455672"/>
          <a:ext cx="11233150" cy="0"/>
        </a:xfrm>
        <a:prstGeom prst="line">
          <a:avLst/>
        </a:prstGeom>
        <a:solidFill>
          <a:schemeClr val="accent5">
            <a:hueOff val="11409237"/>
            <a:satOff val="-46874"/>
            <a:lumOff val="-8313"/>
            <a:alphaOff val="0"/>
          </a:schemeClr>
        </a:solidFill>
        <a:ln w="25400" cap="flat" cmpd="sng" algn="ctr">
          <a:solidFill>
            <a:schemeClr val="accent5">
              <a:hueOff val="11409237"/>
              <a:satOff val="-46874"/>
              <a:lumOff val="-8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D638E-4ECF-4B9A-9512-EBBC98C6889B}">
      <dsp:nvSpPr>
        <dsp:cNvPr id="0" name=""/>
        <dsp:cNvSpPr/>
      </dsp:nvSpPr>
      <dsp:spPr>
        <a:xfrm>
          <a:off x="0" y="3455672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Rialto ELUNA Learns sessions</a:t>
          </a:r>
        </a:p>
      </dsp:txBody>
      <dsp:txXfrm>
        <a:off x="0" y="3455672"/>
        <a:ext cx="11233150" cy="863285"/>
      </dsp:txXfrm>
    </dsp:sp>
    <dsp:sp modelId="{76A4F936-3328-45CC-B1C3-A951C50BDAB0}">
      <dsp:nvSpPr>
        <dsp:cNvPr id="0" name=""/>
        <dsp:cNvSpPr/>
      </dsp:nvSpPr>
      <dsp:spPr>
        <a:xfrm>
          <a:off x="0" y="4318958"/>
          <a:ext cx="11233150" cy="0"/>
        </a:xfrm>
        <a:prstGeom prst="line">
          <a:avLst/>
        </a:prstGeom>
        <a:solidFill>
          <a:schemeClr val="accent5">
            <a:hueOff val="14261546"/>
            <a:satOff val="-58593"/>
            <a:lumOff val="-10391"/>
            <a:alphaOff val="0"/>
          </a:schemeClr>
        </a:solidFill>
        <a:ln w="25400" cap="flat" cmpd="sng" algn="ctr">
          <a:solidFill>
            <a:schemeClr val="accent5">
              <a:hueOff val="14261546"/>
              <a:satOff val="-58593"/>
              <a:lumOff val="-10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05EAB-35F6-4893-95C4-A6309A143217}">
      <dsp:nvSpPr>
        <dsp:cNvPr id="0" name=""/>
        <dsp:cNvSpPr/>
      </dsp:nvSpPr>
      <dsp:spPr>
        <a:xfrm>
          <a:off x="0" y="4318958"/>
          <a:ext cx="11233150" cy="8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Visit us at ALA in June!</a:t>
          </a:r>
        </a:p>
      </dsp:txBody>
      <dsp:txXfrm>
        <a:off x="0" y="4318958"/>
        <a:ext cx="11233150" cy="86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CC42-8909-4B13-AF2B-17DA53BABF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12E3-4457-453A-A9D1-C3F22195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401B-FB73-460B-B34B-AE2D26C8F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12E3-4457-453A-A9D1-C3F221956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8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12E3-4457-453A-A9D1-C3F2219564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customers have been using Rialto for at least a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00B0F-3A3F-4A8E-BB2A-6828987740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6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keep introducing new capabilities in Rialto that help your efficiency, streamline the workflow, and collaborate within the library and with the faculty members. List of 3-4 major features around these themes since last Elune.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12E3-4457-453A-A9D1-C3F2219564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B8C8E-5CF1-4236-8370-AF11AB87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5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you choose EBA with Rialto, you get all the benefits of Rialto’s powerful selection tools embedded within your EBA workflow. Currently available with </a:t>
            </a:r>
            <a:r>
              <a:rPr lang="en-US" err="1"/>
              <a:t>Ebook</a:t>
            </a:r>
            <a:r>
              <a:rPr lang="en-US"/>
              <a:t> Central and </a:t>
            </a:r>
            <a:r>
              <a:rPr lang="en-US" dirty="0"/>
              <a:t>Taylor &amp; Francis</a:t>
            </a:r>
            <a:r>
              <a:rPr lang="en-US"/>
              <a:t>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Customer Challenge:</a:t>
            </a:r>
            <a:r>
              <a:rPr lang="en-US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visibility into what’s in EBA pool &amp; lack tools for monitoring programs</a:t>
            </a:r>
          </a:p>
          <a:p>
            <a:endParaRPr lang="en-US" b="1" dirty="0"/>
          </a:p>
          <a:p>
            <a:r>
              <a:rPr lang="en-US" b="1" dirty="0"/>
              <a:t>Solution: Rialto’s innovative tools for monitoring and selecting titles.</a:t>
            </a:r>
          </a:p>
          <a:p>
            <a:r>
              <a:rPr lang="en-US" b="0" dirty="0"/>
              <a:t>The pool view allows users to see all titles currently available in the EBA plan.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Facets allow overview and drilling down by subject, year, etc., in order to explore different aspects of the pool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SUSHI usage visible on each title while reviewing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Other library activity visible from the pool view, such as holdings, DDA, in others’ lists – to avoid duplicate purchases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ability to pin titles for potential purchase at the end of the program, in order to speed up end-of-program decisions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Real-time monitoring of planned spend: Budget monitor shows current value of pinned titles against the budget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Smart Selection tool suggests titles according to library-defined queries, ensuring quick decisions during the time-sensitive selection phase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A12E3-4457-453A-A9D1-C3F221956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0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The ProQuest Rialto team reimagined the implementation experience to remove roadblocks and unnecessary work.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Since Rialto is embedded into Alma, your library’s existing settings are used to make implementation smooth and easy with minimal work by you.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know it’s a challenging time and we would like to make sure we provide you with smooth implantation for Rialto and help you gain the value for Rialto in a very short time and with minimal effort from your staff – highlight the ease of implementation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0A81C-5006-434C-918B-553420530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99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401B-FB73-460B-B34B-AE2D26C8F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3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278" y="2948947"/>
            <a:ext cx="8262044" cy="1740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277" y="4852233"/>
            <a:ext cx="7685979" cy="89389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49569230-CDDB-4CA3-9D31-61AE6D9A5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39" y="5777677"/>
            <a:ext cx="1248139" cy="54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83150-5940-4F45-B22B-F782E40D9D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64" y="5746125"/>
            <a:ext cx="900934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279" y="1508787"/>
            <a:ext cx="6341829" cy="15651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279" y="3236979"/>
            <a:ext cx="5477733" cy="89389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7195" y="450137"/>
            <a:ext cx="1361117" cy="702995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663CA47F-1427-41BB-ACBB-321AB953C6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8" y="4653872"/>
            <a:ext cx="1685417" cy="7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3562259" y="810951"/>
            <a:ext cx="8755055" cy="4913832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714279" y="1314707"/>
            <a:ext cx="4997679" cy="15382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280" y="2948947"/>
            <a:ext cx="2501401" cy="63784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7195" y="450137"/>
            <a:ext cx="1361117" cy="702995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A3570C94-5CD3-4D08-A856-2C3379E50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8" y="4653872"/>
            <a:ext cx="1685417" cy="7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6764113"/>
            <a:ext cx="12192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381" y="93887"/>
            <a:ext cx="11233248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1" y="1028735"/>
            <a:ext cx="11233248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defRPr sz="2667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1"/>
            <a:ext cx="239349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1"/>
            <a:ext cx="239349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846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01965" y="4426371"/>
            <a:ext cx="8658399" cy="16541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733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12192000" cy="41970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9864"/>
          <a:stretch/>
        </p:blipFill>
        <p:spPr>
          <a:xfrm>
            <a:off x="7344139" y="777519"/>
            <a:ext cx="4507367" cy="23485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6887" y="1150811"/>
            <a:ext cx="8990237" cy="23485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421141" y="2319632"/>
            <a:ext cx="1006388" cy="522032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2533906" y="2093963"/>
            <a:ext cx="1006388" cy="522032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4561065" y="2207219"/>
            <a:ext cx="1006388" cy="522032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7573733" y="2392473"/>
            <a:ext cx="1006388" cy="522032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2585579" y="963967"/>
            <a:ext cx="635635" cy="1547168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516604" y="1164466"/>
            <a:ext cx="553587" cy="1534257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7909596" y="1232028"/>
            <a:ext cx="555685" cy="1597043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sz="2400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 sz="2400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 sz="2400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4435841" y="912827"/>
            <a:ext cx="871044" cy="1548936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 sz="2400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400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2400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10049762" y="1004669"/>
            <a:ext cx="1659879" cy="176495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4105912" y="985469"/>
            <a:ext cx="2714053" cy="2320047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9589234" y="3109709"/>
            <a:ext cx="2636997" cy="2650505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291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01965" y="4426371"/>
            <a:ext cx="8658399" cy="16541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733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12192000" cy="41970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1204358"/>
            <a:ext cx="12192000" cy="3001775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2400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5231904" y="164639"/>
            <a:ext cx="58566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01965" y="4426371"/>
            <a:ext cx="8658399" cy="16541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733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12192000" cy="4197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57" r="-929" b="20754"/>
          <a:stretch/>
        </p:blipFill>
        <p:spPr>
          <a:xfrm flipH="1">
            <a:off x="2159562" y="164637"/>
            <a:ext cx="100324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5999989" y="-601788"/>
            <a:ext cx="3660107" cy="3660107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912749" y="4921790"/>
            <a:ext cx="3095661" cy="3095661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40" y="3480040"/>
            <a:ext cx="4328264" cy="6378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903640" y="3306385"/>
            <a:ext cx="4328264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719403" y="1952169"/>
            <a:ext cx="5026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6480" y="5620515"/>
            <a:ext cx="1361117" cy="7029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413"/>
          <a:stretch/>
        </p:blipFill>
        <p:spPr>
          <a:xfrm>
            <a:off x="5039883" y="452669"/>
            <a:ext cx="7152117" cy="5280584"/>
          </a:xfrm>
          <a:prstGeom prst="rect">
            <a:avLst/>
          </a:prstGeom>
        </p:spPr>
      </p:pic>
      <p:pic>
        <p:nvPicPr>
          <p:cNvPr id="12" name="Picture 11" descr="Website&#10;&#10;Description automatically generated with low confidence">
            <a:extLst>
              <a:ext uri="{FF2B5EF4-FFF2-40B4-BE49-F238E27FC236}">
                <a16:creationId xmlns:a16="http://schemas.microsoft.com/office/drawing/2014/main" id="{356F3468-1921-479C-80BF-19895CA6F1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6" y="5685093"/>
            <a:ext cx="1459848" cy="6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7127696" y="3848115"/>
            <a:ext cx="943489" cy="57606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7473818" y="2920123"/>
            <a:ext cx="4063700" cy="57606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5610508" y="81048"/>
            <a:ext cx="2857104" cy="2295179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9251296" y="-461594"/>
            <a:ext cx="3660107" cy="3660107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912749" y="4921790"/>
            <a:ext cx="3095661" cy="3095661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11" y="347502"/>
            <a:ext cx="5102544" cy="4655345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40" y="3480040"/>
            <a:ext cx="4328264" cy="6378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903640" y="3306385"/>
            <a:ext cx="4328264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719403" y="1952169"/>
            <a:ext cx="5026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16480" y="5620515"/>
            <a:ext cx="1361117" cy="702995"/>
          </a:xfrm>
          <a:prstGeom prst="rect">
            <a:avLst/>
          </a:prstGeom>
        </p:spPr>
      </p:pic>
      <p:pic>
        <p:nvPicPr>
          <p:cNvPr id="23" name="Picture 22" descr="Website&#10;&#10;Description automatically generated with low confidence">
            <a:extLst>
              <a:ext uri="{FF2B5EF4-FFF2-40B4-BE49-F238E27FC236}">
                <a16:creationId xmlns:a16="http://schemas.microsoft.com/office/drawing/2014/main" id="{BC62A537-CDC4-4EE8-93CA-AE15711397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6" y="5685093"/>
            <a:ext cx="1459848" cy="6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274639"/>
            <a:ext cx="113292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600200"/>
            <a:ext cx="11329259" cy="461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8053" y="6429474"/>
            <a:ext cx="3055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787878"/>
                </a:solidFill>
                <a:latin typeface="+mn-lt"/>
                <a:cs typeface="Arial" pitchFamily="34" charset="0"/>
              </a:rPr>
              <a:t>© 2022 ProQuest | Confidential &amp; Proprietary</a:t>
            </a:r>
            <a:endParaRPr lang="en-US" sz="120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0050097C-28D6-4880-A8F8-E7A3BEC139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06746"/>
            <a:ext cx="960107" cy="419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2EE27-559D-4AC5-A085-03F073696B7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245" y="6238472"/>
            <a:ext cx="900934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04792" indent="-304792" algn="l" defTabSz="1219170" rtl="0" eaLnBrk="1" latinLnBrk="0" hangingPunct="1">
        <a:spcBef>
          <a:spcPts val="4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ts val="4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4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4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sv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knowledge.exlibrisgroup.com/Rialto/Product_Materials/020Roadmap/Rialto_2022_Roadma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ProQuest Rialto</a:t>
            </a:r>
            <a:endParaRPr lang="LID4096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Yuval Kiselstein</a:t>
            </a:r>
            <a:r>
              <a:rPr lang="en-US"/>
              <a:t/>
            </a:r>
            <a:br>
              <a:rPr lang="en-US"/>
            </a:br>
            <a:r>
              <a:rPr lang="en-US"/>
              <a:t>Vice President, Product Management</a:t>
            </a:r>
          </a:p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9686C722-7F30-4FF9-9C57-9D7554FB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6" y="1094687"/>
            <a:ext cx="11813918" cy="499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3F042-9C8D-4817-BF6A-C1EEB79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Evidence Based Acquisition in Rialto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DF0E5-5474-40A8-BAE6-EE565F0C778F}"/>
              </a:ext>
            </a:extLst>
          </p:cNvPr>
          <p:cNvSpPr/>
          <p:nvPr/>
        </p:nvSpPr>
        <p:spPr>
          <a:xfrm>
            <a:off x="10058400" y="3601519"/>
            <a:ext cx="1763486" cy="13810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92BDEC-0FDA-4197-ABF0-E6542461B91E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 flipV="1">
            <a:off x="9309864" y="3464176"/>
            <a:ext cx="748536" cy="8278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F99258-88DE-404D-8457-30C642D3C20E}"/>
              </a:ext>
            </a:extLst>
          </p:cNvPr>
          <p:cNvSpPr/>
          <p:nvPr/>
        </p:nvSpPr>
        <p:spPr>
          <a:xfrm>
            <a:off x="7619377" y="2945503"/>
            <a:ext cx="1690487" cy="1037345"/>
          </a:xfrm>
          <a:prstGeom prst="roundRect">
            <a:avLst/>
          </a:prstGeom>
          <a:solidFill>
            <a:srgbClr val="FFC000">
              <a:alpha val="85098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Real-time monitoring of planned spend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BDA25-8B87-4C7A-BF8C-F8F756F04CF1}"/>
              </a:ext>
            </a:extLst>
          </p:cNvPr>
          <p:cNvSpPr/>
          <p:nvPr/>
        </p:nvSpPr>
        <p:spPr>
          <a:xfrm>
            <a:off x="6132567" y="3924006"/>
            <a:ext cx="1163583" cy="287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C83A20-A3F5-4B33-983A-1102D5B1AACA}"/>
              </a:ext>
            </a:extLst>
          </p:cNvPr>
          <p:cNvCxnSpPr>
            <a:cxnSpLocks/>
            <a:stCxn id="21" idx="1"/>
            <a:endCxn id="23" idx="3"/>
          </p:cNvCxnSpPr>
          <p:nvPr/>
        </p:nvCxnSpPr>
        <p:spPr>
          <a:xfrm flipH="1" flipV="1">
            <a:off x="5141508" y="1891059"/>
            <a:ext cx="991059" cy="21765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8BF0441-4536-4710-B585-C08358408180}"/>
              </a:ext>
            </a:extLst>
          </p:cNvPr>
          <p:cNvSpPr/>
          <p:nvPr/>
        </p:nvSpPr>
        <p:spPr>
          <a:xfrm>
            <a:off x="3409903" y="1560011"/>
            <a:ext cx="1731605" cy="662096"/>
          </a:xfrm>
          <a:prstGeom prst="roundRect">
            <a:avLst/>
          </a:prstGeom>
          <a:solidFill>
            <a:srgbClr val="FFC000">
              <a:alpha val="85098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SUSHI usage while reviewing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7FF5E2-223E-46AF-BFC7-0FD5AAA2B0A6}"/>
              </a:ext>
            </a:extLst>
          </p:cNvPr>
          <p:cNvSpPr/>
          <p:nvPr/>
        </p:nvSpPr>
        <p:spPr>
          <a:xfrm>
            <a:off x="7317124" y="4320385"/>
            <a:ext cx="1043105" cy="4610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E2FF28-49DF-41BB-ACA4-E9E9F06AD4BF}"/>
              </a:ext>
            </a:extLst>
          </p:cNvPr>
          <p:cNvCxnSpPr>
            <a:cxnSpLocks/>
            <a:stCxn id="31" idx="1"/>
            <a:endCxn id="33" idx="3"/>
          </p:cNvCxnSpPr>
          <p:nvPr/>
        </p:nvCxnSpPr>
        <p:spPr>
          <a:xfrm flipH="1">
            <a:off x="5730221" y="4550920"/>
            <a:ext cx="1586903" cy="4700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F2A27E8-2AA0-49A7-8D46-73872298B7AD}"/>
              </a:ext>
            </a:extLst>
          </p:cNvPr>
          <p:cNvSpPr/>
          <p:nvPr/>
        </p:nvSpPr>
        <p:spPr>
          <a:xfrm>
            <a:off x="3554605" y="4502333"/>
            <a:ext cx="2175616" cy="1037346"/>
          </a:xfrm>
          <a:prstGeom prst="roundRect">
            <a:avLst/>
          </a:prstGeom>
          <a:solidFill>
            <a:srgbClr val="FFC000">
              <a:alpha val="85098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library activity (holdings, DDA, etc.) available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DC654E-AD35-4D33-B88B-A433A75A1066}"/>
              </a:ext>
            </a:extLst>
          </p:cNvPr>
          <p:cNvSpPr/>
          <p:nvPr/>
        </p:nvSpPr>
        <p:spPr>
          <a:xfrm>
            <a:off x="7317123" y="2083834"/>
            <a:ext cx="921807" cy="2765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0F0FCB-0D92-4BC2-BEA7-8C369C7CAB32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8238930" y="2198483"/>
            <a:ext cx="602365" cy="236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7379FE-E5BF-414B-BF4C-1A25FFD90AE1}"/>
              </a:ext>
            </a:extLst>
          </p:cNvPr>
          <p:cNvSpPr/>
          <p:nvPr/>
        </p:nvSpPr>
        <p:spPr>
          <a:xfrm>
            <a:off x="8841295" y="1713427"/>
            <a:ext cx="2300375" cy="970111"/>
          </a:xfrm>
          <a:prstGeom prst="roundRect">
            <a:avLst/>
          </a:prstGeom>
          <a:solidFill>
            <a:srgbClr val="FFC000">
              <a:alpha val="85098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early selection decisions throughout the program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695C72-AA10-46BF-A532-36BEA69A48F9}"/>
              </a:ext>
            </a:extLst>
          </p:cNvPr>
          <p:cNvSpPr/>
          <p:nvPr/>
        </p:nvSpPr>
        <p:spPr>
          <a:xfrm>
            <a:off x="8921058" y="109095"/>
            <a:ext cx="3103418" cy="7019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129D43-7EA2-418D-87AE-041EDFE73429}"/>
              </a:ext>
            </a:extLst>
          </p:cNvPr>
          <p:cNvSpPr/>
          <p:nvPr/>
        </p:nvSpPr>
        <p:spPr>
          <a:xfrm>
            <a:off x="8563096" y="151535"/>
            <a:ext cx="406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Acquisition Models with Efficient Workflows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9" name="Группа 5232">
            <a:extLst>
              <a:ext uri="{FF2B5EF4-FFF2-40B4-BE49-F238E27FC236}">
                <a16:creationId xmlns:a16="http://schemas.microsoft.com/office/drawing/2014/main" id="{081AC56C-0B7E-4852-97B2-078CCD5735BE}"/>
              </a:ext>
            </a:extLst>
          </p:cNvPr>
          <p:cNvGrpSpPr/>
          <p:nvPr/>
        </p:nvGrpSpPr>
        <p:grpSpPr>
          <a:xfrm>
            <a:off x="9071393" y="259785"/>
            <a:ext cx="379790" cy="378438"/>
            <a:chOff x="7281625" y="2635009"/>
            <a:chExt cx="289344" cy="288314"/>
          </a:xfrm>
        </p:grpSpPr>
        <p:sp>
          <p:nvSpPr>
            <p:cNvPr id="30" name="Freeform 1791">
              <a:extLst>
                <a:ext uri="{FF2B5EF4-FFF2-40B4-BE49-F238E27FC236}">
                  <a16:creationId xmlns:a16="http://schemas.microsoft.com/office/drawing/2014/main" id="{C81C8E88-0B1D-49E9-9FA8-955D85A2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625" y="2740038"/>
              <a:ext cx="80316" cy="175048"/>
            </a:xfrm>
            <a:custGeom>
              <a:avLst/>
              <a:gdLst>
                <a:gd name="T0" fmla="*/ 39 w 39"/>
                <a:gd name="T1" fmla="*/ 73 h 85"/>
                <a:gd name="T2" fmla="*/ 26 w 39"/>
                <a:gd name="T3" fmla="*/ 85 h 85"/>
                <a:gd name="T4" fmla="*/ 13 w 39"/>
                <a:gd name="T5" fmla="*/ 85 h 85"/>
                <a:gd name="T6" fmla="*/ 0 w 39"/>
                <a:gd name="T7" fmla="*/ 73 h 85"/>
                <a:gd name="T8" fmla="*/ 0 w 39"/>
                <a:gd name="T9" fmla="*/ 12 h 85"/>
                <a:gd name="T10" fmla="*/ 13 w 39"/>
                <a:gd name="T11" fmla="*/ 0 h 85"/>
                <a:gd name="T12" fmla="*/ 26 w 39"/>
                <a:gd name="T13" fmla="*/ 0 h 85"/>
                <a:gd name="T14" fmla="*/ 39 w 39"/>
                <a:gd name="T15" fmla="*/ 12 h 85"/>
                <a:gd name="T16" fmla="*/ 39 w 39"/>
                <a:gd name="T1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5">
                  <a:moveTo>
                    <a:pt x="39" y="73"/>
                  </a:moveTo>
                  <a:cubicBezTo>
                    <a:pt x="39" y="80"/>
                    <a:pt x="33" y="85"/>
                    <a:pt x="26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6" y="85"/>
                    <a:pt x="0" y="80"/>
                    <a:pt x="0" y="7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5"/>
                    <a:pt x="39" y="12"/>
                  </a:cubicBezTo>
                  <a:lnTo>
                    <a:pt x="39" y="73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792">
              <a:extLst>
                <a:ext uri="{FF2B5EF4-FFF2-40B4-BE49-F238E27FC236}">
                  <a16:creationId xmlns:a16="http://schemas.microsoft.com/office/drawing/2014/main" id="{908D86CC-ED70-410B-9701-EA0C947B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029" y="2742097"/>
              <a:ext cx="101940" cy="45306"/>
            </a:xfrm>
            <a:custGeom>
              <a:avLst/>
              <a:gdLst>
                <a:gd name="T0" fmla="*/ 0 w 49"/>
                <a:gd name="T1" fmla="*/ 0 h 22"/>
                <a:gd name="T2" fmla="*/ 38 w 49"/>
                <a:gd name="T3" fmla="*/ 0 h 22"/>
                <a:gd name="T4" fmla="*/ 49 w 49"/>
                <a:gd name="T5" fmla="*/ 11 h 22"/>
                <a:gd name="T6" fmla="*/ 49 w 49"/>
                <a:gd name="T7" fmla="*/ 11 h 22"/>
                <a:gd name="T8" fmla="*/ 38 w 49"/>
                <a:gd name="T9" fmla="*/ 22 h 22"/>
                <a:gd name="T10" fmla="*/ 34 w 4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7"/>
                    <a:pt x="44" y="22"/>
                    <a:pt x="38" y="22"/>
                  </a:cubicBezTo>
                  <a:cubicBezTo>
                    <a:pt x="34" y="22"/>
                    <a:pt x="34" y="22"/>
                    <a:pt x="34" y="2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793">
              <a:extLst>
                <a:ext uri="{FF2B5EF4-FFF2-40B4-BE49-F238E27FC236}">
                  <a16:creationId xmlns:a16="http://schemas.microsoft.com/office/drawing/2014/main" id="{3DC9CAE1-42E3-4A26-9091-4D36FE55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78" y="2787404"/>
              <a:ext cx="28831" cy="45306"/>
            </a:xfrm>
            <a:custGeom>
              <a:avLst/>
              <a:gdLst>
                <a:gd name="T0" fmla="*/ 0 w 14"/>
                <a:gd name="T1" fmla="*/ 0 h 22"/>
                <a:gd name="T2" fmla="*/ 3 w 14"/>
                <a:gd name="T3" fmla="*/ 0 h 22"/>
                <a:gd name="T4" fmla="*/ 14 w 14"/>
                <a:gd name="T5" fmla="*/ 11 h 22"/>
                <a:gd name="T6" fmla="*/ 14 w 14"/>
                <a:gd name="T7" fmla="*/ 11 h 22"/>
                <a:gd name="T8" fmla="*/ 3 w 14"/>
                <a:gd name="T9" fmla="*/ 22 h 22"/>
                <a:gd name="T10" fmla="*/ 0 w 14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14" y="5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7"/>
                    <a:pt x="9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794">
              <a:extLst>
                <a:ext uri="{FF2B5EF4-FFF2-40B4-BE49-F238E27FC236}">
                  <a16:creationId xmlns:a16="http://schemas.microsoft.com/office/drawing/2014/main" id="{4ECA3F8C-D68A-412A-9F46-36E4D131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721" y="2832710"/>
              <a:ext cx="28831" cy="45306"/>
            </a:xfrm>
            <a:custGeom>
              <a:avLst/>
              <a:gdLst>
                <a:gd name="T0" fmla="*/ 0 w 14"/>
                <a:gd name="T1" fmla="*/ 0 h 22"/>
                <a:gd name="T2" fmla="*/ 3 w 14"/>
                <a:gd name="T3" fmla="*/ 0 h 22"/>
                <a:gd name="T4" fmla="*/ 14 w 14"/>
                <a:gd name="T5" fmla="*/ 11 h 22"/>
                <a:gd name="T6" fmla="*/ 14 w 14"/>
                <a:gd name="T7" fmla="*/ 11 h 22"/>
                <a:gd name="T8" fmla="*/ 3 w 14"/>
                <a:gd name="T9" fmla="*/ 22 h 22"/>
                <a:gd name="T10" fmla="*/ 0 w 14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14" y="5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7"/>
                    <a:pt x="9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95">
              <a:extLst>
                <a:ext uri="{FF2B5EF4-FFF2-40B4-BE49-F238E27FC236}">
                  <a16:creationId xmlns:a16="http://schemas.microsoft.com/office/drawing/2014/main" id="{455E8656-036E-43E2-8C8A-50837F7A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941" y="2878017"/>
              <a:ext cx="182256" cy="45306"/>
            </a:xfrm>
            <a:custGeom>
              <a:avLst/>
              <a:gdLst>
                <a:gd name="T0" fmla="*/ 74 w 88"/>
                <a:gd name="T1" fmla="*/ 0 h 22"/>
                <a:gd name="T2" fmla="*/ 77 w 88"/>
                <a:gd name="T3" fmla="*/ 0 h 22"/>
                <a:gd name="T4" fmla="*/ 88 w 88"/>
                <a:gd name="T5" fmla="*/ 11 h 22"/>
                <a:gd name="T6" fmla="*/ 88 w 88"/>
                <a:gd name="T7" fmla="*/ 11 h 22"/>
                <a:gd name="T8" fmla="*/ 77 w 88"/>
                <a:gd name="T9" fmla="*/ 22 h 22"/>
                <a:gd name="T10" fmla="*/ 55 w 88"/>
                <a:gd name="T11" fmla="*/ 22 h 22"/>
                <a:gd name="T12" fmla="*/ 39 w 88"/>
                <a:gd name="T13" fmla="*/ 22 h 22"/>
                <a:gd name="T14" fmla="*/ 0 w 88"/>
                <a:gd name="T1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2">
                  <a:moveTo>
                    <a:pt x="74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8" y="4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7"/>
                    <a:pt x="83" y="22"/>
                    <a:pt x="77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796">
              <a:extLst>
                <a:ext uri="{FF2B5EF4-FFF2-40B4-BE49-F238E27FC236}">
                  <a16:creationId xmlns:a16="http://schemas.microsoft.com/office/drawing/2014/main" id="{2879165B-03B6-44EC-B6E9-7A4D2D37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891" y="2635009"/>
              <a:ext cx="92672" cy="113266"/>
            </a:xfrm>
            <a:custGeom>
              <a:avLst/>
              <a:gdLst>
                <a:gd name="T0" fmla="*/ 35 w 45"/>
                <a:gd name="T1" fmla="*/ 51 h 55"/>
                <a:gd name="T2" fmla="*/ 31 w 45"/>
                <a:gd name="T3" fmla="*/ 7 h 55"/>
                <a:gd name="T4" fmla="*/ 22 w 45"/>
                <a:gd name="T5" fmla="*/ 0 h 55"/>
                <a:gd name="T6" fmla="*/ 15 w 45"/>
                <a:gd name="T7" fmla="*/ 7 h 55"/>
                <a:gd name="T8" fmla="*/ 15 w 45"/>
                <a:gd name="T9" fmla="*/ 31 h 55"/>
                <a:gd name="T10" fmla="*/ 0 w 45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5">
                  <a:moveTo>
                    <a:pt x="35" y="51"/>
                  </a:moveTo>
                  <a:cubicBezTo>
                    <a:pt x="45" y="26"/>
                    <a:pt x="31" y="7"/>
                    <a:pt x="31" y="7"/>
                  </a:cubicBezTo>
                  <a:cubicBezTo>
                    <a:pt x="31" y="7"/>
                    <a:pt x="29" y="0"/>
                    <a:pt x="22" y="0"/>
                  </a:cubicBezTo>
                  <a:cubicBezTo>
                    <a:pt x="16" y="0"/>
                    <a:pt x="15" y="7"/>
                    <a:pt x="15" y="7"/>
                  </a:cubicBezTo>
                  <a:cubicBezTo>
                    <a:pt x="15" y="7"/>
                    <a:pt x="15" y="20"/>
                    <a:pt x="15" y="31"/>
                  </a:cubicBezTo>
                  <a:cubicBezTo>
                    <a:pt x="15" y="39"/>
                    <a:pt x="4" y="51"/>
                    <a:pt x="0" y="55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797">
              <a:extLst>
                <a:ext uri="{FF2B5EF4-FFF2-40B4-BE49-F238E27FC236}">
                  <a16:creationId xmlns:a16="http://schemas.microsoft.com/office/drawing/2014/main" id="{31586AE5-A4D9-4510-822A-F3AFF001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941" y="2748275"/>
              <a:ext cx="32950" cy="4119"/>
            </a:xfrm>
            <a:custGeom>
              <a:avLst/>
              <a:gdLst>
                <a:gd name="T0" fmla="*/ 14 w 16"/>
                <a:gd name="T1" fmla="*/ 2 h 2"/>
                <a:gd name="T2" fmla="*/ 16 w 16"/>
                <a:gd name="T3" fmla="*/ 0 h 2"/>
                <a:gd name="T4" fmla="*/ 0 w 16"/>
                <a:gd name="T5" fmla="*/ 2 h 2"/>
                <a:gd name="T6" fmla="*/ 14 w 1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4" y="2"/>
                  </a:moveTo>
                  <a:cubicBezTo>
                    <a:pt x="14" y="2"/>
                    <a:pt x="15" y="1"/>
                    <a:pt x="16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4" y="2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1798">
              <a:extLst>
                <a:ext uri="{FF2B5EF4-FFF2-40B4-BE49-F238E27FC236}">
                  <a16:creationId xmlns:a16="http://schemas.microsoft.com/office/drawing/2014/main" id="{33D4FC0C-A128-4911-AFF8-809266444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6337" y="2853304"/>
              <a:ext cx="28831" cy="26772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510036C-43C0-4F0E-8471-30272D08E879}"/>
              </a:ext>
            </a:extLst>
          </p:cNvPr>
          <p:cNvSpPr/>
          <p:nvPr/>
        </p:nvSpPr>
        <p:spPr>
          <a:xfrm>
            <a:off x="6132567" y="2801903"/>
            <a:ext cx="1249308" cy="287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815A75-2270-4AE8-8A42-886B0BDB12E4}"/>
              </a:ext>
            </a:extLst>
          </p:cNvPr>
          <p:cNvCxnSpPr>
            <a:cxnSpLocks/>
            <a:endCxn id="23" idx="3"/>
          </p:cNvCxnSpPr>
          <p:nvPr/>
        </p:nvCxnSpPr>
        <p:spPr>
          <a:xfrm flipH="1" flipV="1">
            <a:off x="5141508" y="1891059"/>
            <a:ext cx="982368" cy="10909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3A0220F-548B-4660-AAA2-E43A98506984}"/>
              </a:ext>
            </a:extLst>
          </p:cNvPr>
          <p:cNvSpPr/>
          <p:nvPr/>
        </p:nvSpPr>
        <p:spPr>
          <a:xfrm>
            <a:off x="10058400" y="5119890"/>
            <a:ext cx="1763486" cy="9713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D4DB11-9D62-4B79-9B57-148DABE2D1CA}"/>
              </a:ext>
            </a:extLst>
          </p:cNvPr>
          <p:cNvCxnSpPr>
            <a:cxnSpLocks/>
            <a:stCxn id="73" idx="1"/>
            <a:endCxn id="75" idx="3"/>
          </p:cNvCxnSpPr>
          <p:nvPr/>
        </p:nvCxnSpPr>
        <p:spPr>
          <a:xfrm flipH="1" flipV="1">
            <a:off x="8921058" y="5463009"/>
            <a:ext cx="1137342" cy="1425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0FBC93C-F205-4984-A128-B6252CAD1697}"/>
              </a:ext>
            </a:extLst>
          </p:cNvPr>
          <p:cNvSpPr/>
          <p:nvPr/>
        </p:nvSpPr>
        <p:spPr>
          <a:xfrm>
            <a:off x="7230571" y="4944336"/>
            <a:ext cx="1690487" cy="1037345"/>
          </a:xfrm>
          <a:prstGeom prst="roundRect">
            <a:avLst/>
          </a:prstGeom>
          <a:solidFill>
            <a:srgbClr val="FFC000">
              <a:alpha val="85098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Robust tool to assist selection</a:t>
            </a:r>
          </a:p>
        </p:txBody>
      </p:sp>
    </p:spTree>
    <p:extLst>
      <p:ext uri="{BB962C8B-B14F-4D97-AF65-F5344CB8AC3E}">
        <p14:creationId xmlns:p14="http://schemas.microsoft.com/office/powerpoint/2010/main" val="28833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3" grpId="0" animBg="1"/>
      <p:bldP spid="31" grpId="0" animBg="1"/>
      <p:bldP spid="33" grpId="0" animBg="1"/>
      <p:bldP spid="44" grpId="0" animBg="1"/>
      <p:bldP spid="46" grpId="0" animBg="1"/>
      <p:bldP spid="49" grpId="0" animBg="1"/>
      <p:bldP spid="73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965" y="4426371"/>
            <a:ext cx="4628987" cy="1654111"/>
          </a:xfrm>
        </p:spPr>
        <p:txBody>
          <a:bodyPr/>
          <a:lstStyle/>
          <a:p>
            <a:r>
              <a:rPr lang="en-US"/>
              <a:t>New Platforms in the Digital Marketplace</a:t>
            </a:r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99BEA-EEAD-456E-9B4E-006E7B492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88"/>
          <a:stretch/>
        </p:blipFill>
        <p:spPr>
          <a:xfrm>
            <a:off x="7961196" y="4426369"/>
            <a:ext cx="2481360" cy="9869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398FB-8721-4ACF-A8BC-8AC8B0B0A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2" t="-4723" r="222" b="4723"/>
          <a:stretch/>
        </p:blipFill>
        <p:spPr>
          <a:xfrm>
            <a:off x="5500091" y="4426370"/>
            <a:ext cx="1962682" cy="98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027CD8-FA13-49F3-9905-B893DF3B277E}"/>
              </a:ext>
            </a:extLst>
          </p:cNvPr>
          <p:cNvGrpSpPr/>
          <p:nvPr/>
        </p:nvGrpSpPr>
        <p:grpSpPr>
          <a:xfrm>
            <a:off x="9025427" y="5730133"/>
            <a:ext cx="1800773" cy="752029"/>
            <a:chOff x="528175" y="4653503"/>
            <a:chExt cx="1365939" cy="5701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D21EEF-7384-4978-A766-05C1B4581D8F}"/>
                </a:ext>
              </a:extLst>
            </p:cNvPr>
            <p:cNvSpPr/>
            <p:nvPr/>
          </p:nvSpPr>
          <p:spPr>
            <a:xfrm>
              <a:off x="528175" y="4653503"/>
              <a:ext cx="1365939" cy="5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D41EC8CB-03A6-4D0D-839D-F9CF402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423" y="4658429"/>
              <a:ext cx="1266728" cy="511970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2BE1067-E248-46D6-A7DB-E95D70240F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77793" y="5762814"/>
            <a:ext cx="4007278" cy="343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555FE5B9-5996-42FF-9911-CD2A37DFF204}"/>
              </a:ext>
            </a:extLst>
          </p:cNvPr>
          <p:cNvSpPr/>
          <p:nvPr/>
        </p:nvSpPr>
        <p:spPr>
          <a:xfrm>
            <a:off x="10020299" y="5569943"/>
            <a:ext cx="1108131" cy="333375"/>
          </a:xfrm>
          <a:prstGeom prst="flowChartPunchedTap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3DB0A-53EF-4607-ACF6-96B678585A08}"/>
              </a:ext>
            </a:extLst>
          </p:cNvPr>
          <p:cNvSpPr txBox="1"/>
          <p:nvPr/>
        </p:nvSpPr>
        <p:spPr>
          <a:xfrm>
            <a:off x="7516839" y="5548716"/>
            <a:ext cx="6115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B532B-A2F9-47E1-B35F-C2A305BD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>
                <a:latin typeface="Avenir Next"/>
              </a:rPr>
              <a:t>An Easy &amp; Enjoyable Implementation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C058D-0156-401B-9128-95319E62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028735"/>
            <a:ext cx="7702219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We know libraries have many priorities today, and implementing a new product isn’t exactly top of mind. That’s why Rialto’s implementation was specifically designed to be </a:t>
            </a:r>
            <a:r>
              <a:rPr lang="en-US" sz="2000" b="1"/>
              <a:t>simple and easy</a:t>
            </a:r>
            <a:r>
              <a:rPr lang="en-US" sz="2000"/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B8E050-3EA5-4566-9235-66130A2908EB}"/>
              </a:ext>
            </a:extLst>
          </p:cNvPr>
          <p:cNvSpPr/>
          <p:nvPr/>
        </p:nvSpPr>
        <p:spPr>
          <a:xfrm>
            <a:off x="8539596" y="0"/>
            <a:ext cx="3652404" cy="6858000"/>
          </a:xfrm>
          <a:prstGeom prst="rect">
            <a:avLst/>
          </a:prstGeom>
          <a:solidFill>
            <a:srgbClr val="B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9C2EED-2C78-402C-8E83-D488A9188381}"/>
              </a:ext>
            </a:extLst>
          </p:cNvPr>
          <p:cNvSpPr/>
          <p:nvPr/>
        </p:nvSpPr>
        <p:spPr>
          <a:xfrm>
            <a:off x="8749717" y="209405"/>
            <a:ext cx="3196206" cy="643919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141882-A613-41EC-AEB4-778D5E317A3A}"/>
              </a:ext>
            </a:extLst>
          </p:cNvPr>
          <p:cNvSpPr/>
          <p:nvPr/>
        </p:nvSpPr>
        <p:spPr>
          <a:xfrm>
            <a:off x="8539596" y="0"/>
            <a:ext cx="755406" cy="595618"/>
          </a:xfrm>
          <a:prstGeom prst="rect">
            <a:avLst/>
          </a:prstGeom>
          <a:solidFill>
            <a:srgbClr val="B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FC863C-EB59-426F-831D-0740FF34B936}"/>
              </a:ext>
            </a:extLst>
          </p:cNvPr>
          <p:cNvSpPr/>
          <p:nvPr/>
        </p:nvSpPr>
        <p:spPr>
          <a:xfrm>
            <a:off x="8933664" y="122017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C84C9C-6097-4578-9427-F6AD2EC0D6D2}"/>
              </a:ext>
            </a:extLst>
          </p:cNvPr>
          <p:cNvSpPr/>
          <p:nvPr/>
        </p:nvSpPr>
        <p:spPr>
          <a:xfrm>
            <a:off x="8647914" y="122017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CC4B0F-6DEB-484F-BC7F-E2153F882817}"/>
              </a:ext>
            </a:extLst>
          </p:cNvPr>
          <p:cNvSpPr/>
          <p:nvPr/>
        </p:nvSpPr>
        <p:spPr>
          <a:xfrm>
            <a:off x="11367082" y="6157680"/>
            <a:ext cx="755406" cy="595618"/>
          </a:xfrm>
          <a:prstGeom prst="rect">
            <a:avLst/>
          </a:prstGeom>
          <a:solidFill>
            <a:srgbClr val="B6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725CA1-8ACB-4B17-876C-2AE93BE79EC1}"/>
              </a:ext>
            </a:extLst>
          </p:cNvPr>
          <p:cNvSpPr/>
          <p:nvPr/>
        </p:nvSpPr>
        <p:spPr>
          <a:xfrm rot="10800000">
            <a:off x="11850673" y="6322994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D4D47C-7B36-4566-8E9D-1995F7FEADED}"/>
              </a:ext>
            </a:extLst>
          </p:cNvPr>
          <p:cNvSpPr/>
          <p:nvPr/>
        </p:nvSpPr>
        <p:spPr>
          <a:xfrm rot="10800000">
            <a:off x="11564923" y="6322994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F1354A-7423-4E08-89F3-BCBF59D174B6}"/>
              </a:ext>
            </a:extLst>
          </p:cNvPr>
          <p:cNvSpPr txBox="1"/>
          <p:nvPr/>
        </p:nvSpPr>
        <p:spPr>
          <a:xfrm>
            <a:off x="8699902" y="753598"/>
            <a:ext cx="3181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“This has been an incredibly positive experience and the easiest implementation by far”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Calibri" panose="020F0502020204030204" pitchFamily="34" charset="0"/>
                <a:cs typeface="+mn-cs"/>
              </a:rPr>
              <a:t>—</a:t>
            </a:r>
            <a:r>
              <a:rPr kumimoji="0" lang="en-US" sz="1800" b="1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Washington &amp; Lee University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BC9C9-04F8-4377-A1AB-D2C3529182EC}"/>
              </a:ext>
            </a:extLst>
          </p:cNvPr>
          <p:cNvSpPr txBox="1"/>
          <p:nvPr/>
        </p:nvSpPr>
        <p:spPr>
          <a:xfrm>
            <a:off x="8629026" y="2637453"/>
            <a:ext cx="3296289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“The implementation process for Rialto was truly enjoyable.” </a:t>
            </a:r>
            <a:br>
              <a:rPr kumimoji="0" lang="en-US" sz="1800" b="0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Calibri" panose="020F0502020204030204" pitchFamily="34" charset="0"/>
                <a:cs typeface="+mn-cs"/>
              </a:rPr>
              <a:t>— </a:t>
            </a:r>
            <a:r>
              <a:rPr kumimoji="0" lang="en-US" sz="1800" b="1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University of Calgary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9EE014-62E9-4EBB-863D-F83C6C9DAC1D}"/>
              </a:ext>
            </a:extLst>
          </p:cNvPr>
          <p:cNvSpPr txBox="1"/>
          <p:nvPr/>
        </p:nvSpPr>
        <p:spPr>
          <a:xfrm>
            <a:off x="913734" y="2540234"/>
            <a:ext cx="250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You complete two forms, followed by a short training session</a:t>
            </a:r>
          </a:p>
        </p:txBody>
      </p:sp>
      <p:grpSp>
        <p:nvGrpSpPr>
          <p:cNvPr id="71" name="Graphic 6">
            <a:extLst>
              <a:ext uri="{FF2B5EF4-FFF2-40B4-BE49-F238E27FC236}">
                <a16:creationId xmlns:a16="http://schemas.microsoft.com/office/drawing/2014/main" id="{B7A62F7B-4CF2-42C8-8D47-F454E5D85FDE}"/>
              </a:ext>
            </a:extLst>
          </p:cNvPr>
          <p:cNvGrpSpPr/>
          <p:nvPr/>
        </p:nvGrpSpPr>
        <p:grpSpPr>
          <a:xfrm>
            <a:off x="912878" y="3615396"/>
            <a:ext cx="1980980" cy="2101076"/>
            <a:chOff x="323519" y="915557"/>
            <a:chExt cx="2928673" cy="3153705"/>
          </a:xfrm>
        </p:grpSpPr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C92369AA-3A9B-4ABC-B5EF-9C480997A83A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6044C43-D1EE-43C0-BE88-73677A9FDCE6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AB55DD8-346A-4D69-83CD-E6D26014783C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A7A8DF4-E2A0-44D0-9F69-CD40FEC0285C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48C61A9-3CD2-4534-BAFB-3593B193B06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514C03A-551C-4D29-9B7E-7C8C395B6854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5C7057D-137F-46E4-BED2-AC8B9CA5A6F4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A1A97FB-B4C7-4235-8305-D0F1D652B9E8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4407FE7-7AAD-49D1-9803-0762239F40BD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D8C1A2B-0965-4447-ADCF-969E5327A514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D502EDC-C313-4FEF-A26F-D661FC4283B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6A5F19F-2D35-4124-B4A1-B6B80AE33136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DB7BF9F-25D6-4CBA-93C2-A33AD9F50F5C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B623B00-610C-4CD2-983F-255EE464FB7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67302BB-2C3A-4DBA-8D2F-0F1EC9183495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786F397-DC83-4620-9DAD-50EA0DBE18C1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A942BCE-30C4-474C-A50A-06C2523D2E3B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ECF0FA1-0B9B-4B93-B74D-BA438B3034FD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D733779-3E40-4F40-A131-D612A28314A8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F0F496C-01D9-417B-B9C7-EFCA692C0B97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4DF1D2F-2091-4B3E-9664-96A60533EDDE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701AE44-6837-4301-AD47-9D7B06C901C9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F8ECFBB-F7FF-429B-8AC8-0ADE52A25221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7D3851E-4F3F-4B8C-86F7-53AB78C0C4E5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588934F-763B-4527-B2BD-EBE680C5992A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65DE852-D0A3-478A-BD96-51BF90B5C7BE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885C00E-3DFD-49D7-846B-22DD28700CBD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A39F6A2-F36C-4702-B387-998A8E4867DE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F014F8A-A83B-4EDE-B5A7-D5BDF7E7B968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48AC8B7-9678-4C1A-AE4E-35059F30200F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3B7DD95-0F7C-4696-B883-3FA8DC90B128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4363B65-4A8A-47C7-8E76-D2B095EE26DF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E75A566-A399-4CB8-BDF7-A7A06DEB7668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CF08790-3BC6-4F26-A5CB-609C50B8698E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82D7D59-CC61-4149-B4F5-673E11BCD4D1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1E41CE6-7D96-4E32-A64F-45A2AF4E55FA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2A8651B-2795-4C5E-8DA2-2B6E5FC7F1FC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5FF3852-28C1-4686-9CD0-A25FB50AFD0F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654A54F-85A3-421C-A284-6B262BA6C72C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769363F-7A9C-40BE-B862-018244AE1646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E02A047-BBF8-4B53-9A61-CEFF7622F77D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E1D8B4A-1C40-4710-A031-189333441A24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B613EE6-2053-49A4-ACD4-C30DB3E90A85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1CD5982-66F1-46DF-9CCE-468ED90C4113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F8A701-233F-45C2-B3AB-4E4A19883CD9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BAB30D5-5F90-410C-9F29-4214B9750A35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4364A75-B522-4CFA-A8E0-0C009C26AA46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57E30AD-4D73-4257-A22E-AA5E4D639982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4B31628-01FB-4775-BED8-EA53AC66C61B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DB465E2E-C7EA-44B7-8480-DDCB85A43ECE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68E82ED-B715-4D64-A021-197AA2E0FF7F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3" name="Graphic 6">
              <a:extLst>
                <a:ext uri="{FF2B5EF4-FFF2-40B4-BE49-F238E27FC236}">
                  <a16:creationId xmlns:a16="http://schemas.microsoft.com/office/drawing/2014/main" id="{385E1E38-BAC1-4FFB-B503-F61DD5317E39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F077555-055E-4EBB-9538-EC48D98E2221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CC94408-018B-4C6E-BD9B-ADBBA1DA6811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8A849C7-29D8-4874-BEA2-DAA3A15AA6DF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F47B98A-0712-4761-BED2-AB82A4315750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AB2D177-03B4-4616-A204-039208EC1E63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6BE3379-8336-4541-A5FD-2DFF85D05094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8792A99-45F2-4E60-91A1-CB3CC9BCB19A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B26B0CDC-0BB7-478F-ACA1-51B6667946F0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0B6D8CB-0C78-42D0-92CB-D618089CF732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4935330-0C8B-4049-A414-38EB6FE48E89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B7025C6-D4A8-4407-B7E2-D6C9CE2CB6A4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270ABDC-C0EE-43DE-83F7-586E4C4A13BD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B8A1F9F-2E88-475A-9290-25CADD54DB7F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9CD9712-9E73-4EE5-812A-DC50AF040414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C18AFE3-BF84-4B45-A21B-9DF5A4A12135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62EDA66-4BCC-4D16-A060-0A36FD32AB76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CED8DD4-9FFC-49AB-8D91-1E38A386DB39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1DB7A11-7D78-471D-9DA8-38BF41627DDC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774EA2C-0A65-4B96-9D42-66330329E643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7399B6C-B7E0-441D-8288-F9809D6D5B3D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A644582-3997-49BE-BF90-3AAB8B31B3F7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BE13C7-C807-4A28-8624-018FB7328879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741DDDB-42E9-49AA-B060-FF2C3B15FE95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BC911C5-F0A2-497E-AB4D-6442BA0C5143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2CE551A-A633-48A4-8B91-2819A15427B3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A0EDB9A-5495-4C89-8CDA-673F25B417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3F13210-365E-449A-A626-6FF03A8112D5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F226A58-99FF-4185-9355-BA3F18B377DD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26FA622-550F-427E-A84A-D9F451E844D7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4" name="Graphic 6">
              <a:extLst>
                <a:ext uri="{FF2B5EF4-FFF2-40B4-BE49-F238E27FC236}">
                  <a16:creationId xmlns:a16="http://schemas.microsoft.com/office/drawing/2014/main" id="{599E1FE5-58AF-4F28-B884-36BA60322B70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3E56BB2-D6E7-4448-9151-33BDA7F1518C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2A65EAD-5402-4645-BA2A-0AC1EA64838C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08401DC-6990-48B7-B084-915C0B75E8B7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29DFF1E-4741-4877-931F-B486CFA55886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4CFFC3F-57C2-438B-B192-77BBF4EE274C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6990963-CCDA-47F1-BF0F-167842B7F530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6CF10FB-7E8F-4814-BD00-858821AA598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3264984-0615-46A8-BCFD-8FD3A14018F0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FB7393D-9985-42AF-8305-FC17405E867C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C763591-0B59-4B3F-82E2-6F84235944F9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B460E59-8235-401F-AB5D-F2A5B95E957C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5" name="Graphic 6">
              <a:extLst>
                <a:ext uri="{FF2B5EF4-FFF2-40B4-BE49-F238E27FC236}">
                  <a16:creationId xmlns:a16="http://schemas.microsoft.com/office/drawing/2014/main" id="{E5C74CFF-0A59-4299-BAAD-9B28A8980F2A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C5DFB3C-C01D-4505-A2E8-4D664346332E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F656E85-C7C8-49E8-A908-BEB9364C1668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B4FB84C-A420-4FF0-92D3-92A802245478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574F21C-EB47-4789-9858-052C1EF65954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0C2207B-0BEC-4CC3-AEF5-BA1B34206C76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3C7052-0C21-4409-89C8-3A2890B884CB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6A365D1-20C1-45B8-B0CD-01554F43D47C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9D1802-345D-4C8D-95EC-C982A95AC0EC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9801864-D257-4032-8346-BB23B2AA580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09095CA-CD41-4E20-BC05-E9BC160AEB4A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22A3DE2-A0F7-4232-B78B-167D0095139C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D2845A8-4919-4E7B-A7A0-56270718AED6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860E670-28ED-496A-9CA4-6B168DD1064F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0DC79729-3F93-45FB-996F-1C875092BB7E}"/>
              </a:ext>
            </a:extLst>
          </p:cNvPr>
          <p:cNvSpPr txBox="1"/>
          <p:nvPr/>
        </p:nvSpPr>
        <p:spPr>
          <a:xfrm>
            <a:off x="4726233" y="2474991"/>
            <a:ext cx="250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And we do the rest! Within a week, Rialto is ready for your library.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E18947E-D2ED-40EF-8650-388D2B189BDC}"/>
              </a:ext>
            </a:extLst>
          </p:cNvPr>
          <p:cNvGrpSpPr/>
          <p:nvPr/>
        </p:nvGrpSpPr>
        <p:grpSpPr>
          <a:xfrm>
            <a:off x="4842754" y="3669398"/>
            <a:ext cx="2161821" cy="2566659"/>
            <a:chOff x="4812694" y="2739239"/>
            <a:chExt cx="2780197" cy="3115489"/>
          </a:xfrm>
        </p:grpSpPr>
        <p:grpSp>
          <p:nvGrpSpPr>
            <p:cNvPr id="199" name="Graphic 173">
              <a:extLst>
                <a:ext uri="{FF2B5EF4-FFF2-40B4-BE49-F238E27FC236}">
                  <a16:creationId xmlns:a16="http://schemas.microsoft.com/office/drawing/2014/main" id="{543D5CB5-5645-4152-8403-DAA4717AC814}"/>
                </a:ext>
              </a:extLst>
            </p:cNvPr>
            <p:cNvGrpSpPr/>
            <p:nvPr/>
          </p:nvGrpSpPr>
          <p:grpSpPr>
            <a:xfrm>
              <a:off x="5178685" y="3425843"/>
              <a:ext cx="2051010" cy="1924430"/>
              <a:chOff x="5046875" y="3442723"/>
              <a:chExt cx="2339064" cy="2194706"/>
            </a:xfrm>
          </p:grpSpPr>
          <p:grpSp>
            <p:nvGrpSpPr>
              <p:cNvPr id="202" name="Graphic 173">
                <a:extLst>
                  <a:ext uri="{FF2B5EF4-FFF2-40B4-BE49-F238E27FC236}">
                    <a16:creationId xmlns:a16="http://schemas.microsoft.com/office/drawing/2014/main" id="{9D50B071-CE1F-4AB1-B485-08CE3C3C8159}"/>
                  </a:ext>
                </a:extLst>
              </p:cNvPr>
              <p:cNvGrpSpPr/>
              <p:nvPr/>
            </p:nvGrpSpPr>
            <p:grpSpPr>
              <a:xfrm>
                <a:off x="5046875" y="3442723"/>
                <a:ext cx="2339064" cy="2194706"/>
                <a:chOff x="5046875" y="3442723"/>
                <a:chExt cx="2339064" cy="2194706"/>
              </a:xfrm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4D74C12E-C815-4E41-A495-0BEFD2C2C287}"/>
                    </a:ext>
                  </a:extLst>
                </p:cNvPr>
                <p:cNvSpPr/>
                <p:nvPr/>
              </p:nvSpPr>
              <p:spPr>
                <a:xfrm>
                  <a:off x="6383689" y="5362755"/>
                  <a:ext cx="539857" cy="99010"/>
                </a:xfrm>
                <a:custGeom>
                  <a:avLst/>
                  <a:gdLst>
                    <a:gd name="connsiteX0" fmla="*/ 539858 w 539857"/>
                    <a:gd name="connsiteY0" fmla="*/ 49505 h 99010"/>
                    <a:gd name="connsiteX1" fmla="*/ 269929 w 539857"/>
                    <a:gd name="connsiteY1" fmla="*/ 99011 h 99010"/>
                    <a:gd name="connsiteX2" fmla="*/ 0 w 539857"/>
                    <a:gd name="connsiteY2" fmla="*/ 49505 h 99010"/>
                    <a:gd name="connsiteX3" fmla="*/ 269929 w 539857"/>
                    <a:gd name="connsiteY3" fmla="*/ 0 h 99010"/>
                    <a:gd name="connsiteX4" fmla="*/ 539858 w 539857"/>
                    <a:gd name="connsiteY4" fmla="*/ 49505 h 99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857" h="99010">
                      <a:moveTo>
                        <a:pt x="539858" y="49505"/>
                      </a:moveTo>
                      <a:cubicBezTo>
                        <a:pt x="539858" y="76853"/>
                        <a:pt x="419008" y="99011"/>
                        <a:pt x="269929" y="99011"/>
                      </a:cubicBezTo>
                      <a:cubicBezTo>
                        <a:pt x="120850" y="99011"/>
                        <a:pt x="0" y="76853"/>
                        <a:pt x="0" y="49505"/>
                      </a:cubicBezTo>
                      <a:cubicBezTo>
                        <a:pt x="0" y="22158"/>
                        <a:pt x="120850" y="0"/>
                        <a:pt x="269929" y="0"/>
                      </a:cubicBezTo>
                      <a:cubicBezTo>
                        <a:pt x="419008" y="0"/>
                        <a:pt x="539858" y="22158"/>
                        <a:pt x="539858" y="49505"/>
                      </a:cubicBezTo>
                      <a:close/>
                    </a:path>
                  </a:pathLst>
                </a:custGeom>
                <a:solidFill>
                  <a:srgbClr val="9E1F63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7982B65B-29D2-4C80-8524-53E3225EB7A6}"/>
                    </a:ext>
                  </a:extLst>
                </p:cNvPr>
                <p:cNvSpPr/>
                <p:nvPr/>
              </p:nvSpPr>
              <p:spPr>
                <a:xfrm>
                  <a:off x="6390349" y="5362730"/>
                  <a:ext cx="377875" cy="75824"/>
                </a:xfrm>
                <a:custGeom>
                  <a:avLst/>
                  <a:gdLst>
                    <a:gd name="connsiteX0" fmla="*/ 0 w 377875"/>
                    <a:gd name="connsiteY0" fmla="*/ 38610 h 75824"/>
                    <a:gd name="connsiteX1" fmla="*/ 186245 w 377875"/>
                    <a:gd name="connsiteY1" fmla="*/ 75825 h 75824"/>
                    <a:gd name="connsiteX2" fmla="*/ 377876 w 377875"/>
                    <a:gd name="connsiteY2" fmla="*/ 27372 h 75824"/>
                    <a:gd name="connsiteX3" fmla="*/ 350920 w 377875"/>
                    <a:gd name="connsiteY3" fmla="*/ 2693 h 75824"/>
                    <a:gd name="connsiteX4" fmla="*/ 263245 w 377875"/>
                    <a:gd name="connsiteY4" fmla="*/ 0 h 75824"/>
                    <a:gd name="connsiteX5" fmla="*/ 0 w 377875"/>
                    <a:gd name="connsiteY5" fmla="*/ 38610 h 7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7875" h="75824">
                      <a:moveTo>
                        <a:pt x="0" y="38610"/>
                      </a:moveTo>
                      <a:cubicBezTo>
                        <a:pt x="20076" y="59935"/>
                        <a:pt x="95730" y="75825"/>
                        <a:pt x="186245" y="75825"/>
                      </a:cubicBezTo>
                      <a:cubicBezTo>
                        <a:pt x="292086" y="75825"/>
                        <a:pt x="377876" y="54133"/>
                        <a:pt x="377876" y="27372"/>
                      </a:cubicBezTo>
                      <a:cubicBezTo>
                        <a:pt x="377876" y="18338"/>
                        <a:pt x="367936" y="9916"/>
                        <a:pt x="350920" y="2693"/>
                      </a:cubicBezTo>
                      <a:cubicBezTo>
                        <a:pt x="323425" y="955"/>
                        <a:pt x="293947" y="0"/>
                        <a:pt x="263245" y="0"/>
                      </a:cubicBezTo>
                      <a:cubicBezTo>
                        <a:pt x="134634" y="24"/>
                        <a:pt x="27079" y="16526"/>
                        <a:pt x="0" y="38610"/>
                      </a:cubicBezTo>
                      <a:close/>
                    </a:path>
                  </a:pathLst>
                </a:custGeom>
                <a:solidFill>
                  <a:srgbClr val="EC297B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6" name="Graphic 173">
                  <a:extLst>
                    <a:ext uri="{FF2B5EF4-FFF2-40B4-BE49-F238E27FC236}">
                      <a16:creationId xmlns:a16="http://schemas.microsoft.com/office/drawing/2014/main" id="{6559C61F-041B-44FE-8FE4-A76950347449}"/>
                    </a:ext>
                  </a:extLst>
                </p:cNvPr>
                <p:cNvGrpSpPr/>
                <p:nvPr/>
              </p:nvGrpSpPr>
              <p:grpSpPr>
                <a:xfrm>
                  <a:off x="6558574" y="4701288"/>
                  <a:ext cx="161687" cy="696232"/>
                  <a:chOff x="6558574" y="4701288"/>
                  <a:chExt cx="161687" cy="696232"/>
                </a:xfrm>
              </p:grpSpPr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64D5B780-3A85-4676-956D-F7714816EC6D}"/>
                      </a:ext>
                    </a:extLst>
                  </p:cNvPr>
                  <p:cNvSpPr/>
                  <p:nvPr/>
                </p:nvSpPr>
                <p:spPr>
                  <a:xfrm>
                    <a:off x="6558574" y="4701288"/>
                    <a:ext cx="161687" cy="696232"/>
                  </a:xfrm>
                  <a:custGeom>
                    <a:avLst/>
                    <a:gdLst>
                      <a:gd name="connsiteX0" fmla="*/ 94897 w 161687"/>
                      <a:gd name="connsiteY0" fmla="*/ 696233 h 696232"/>
                      <a:gd name="connsiteX1" fmla="*/ 72911 w 161687"/>
                      <a:gd name="connsiteY1" fmla="*/ 696233 h 696232"/>
                      <a:gd name="connsiteX2" fmla="*/ 0 w 161687"/>
                      <a:gd name="connsiteY2" fmla="*/ 0 h 696232"/>
                      <a:gd name="connsiteX3" fmla="*/ 161688 w 161687"/>
                      <a:gd name="connsiteY3" fmla="*/ 0 h 69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687" h="696232">
                        <a:moveTo>
                          <a:pt x="94897" y="696233"/>
                        </a:moveTo>
                        <a:lnTo>
                          <a:pt x="72911" y="696233"/>
                        </a:lnTo>
                        <a:lnTo>
                          <a:pt x="0" y="0"/>
                        </a:lnTo>
                        <a:lnTo>
                          <a:pt x="161688" y="0"/>
                        </a:lnTo>
                        <a:close/>
                      </a:path>
                    </a:pathLst>
                  </a:custGeom>
                  <a:solidFill>
                    <a:srgbClr val="9E1F63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9FE2627B-3C24-49B4-89E9-BACB3B68E7C6}"/>
                      </a:ext>
                    </a:extLst>
                  </p:cNvPr>
                  <p:cNvSpPr/>
                  <p:nvPr/>
                </p:nvSpPr>
                <p:spPr>
                  <a:xfrm>
                    <a:off x="6558574" y="4701288"/>
                    <a:ext cx="93281" cy="464914"/>
                  </a:xfrm>
                  <a:custGeom>
                    <a:avLst/>
                    <a:gdLst>
                      <a:gd name="connsiteX0" fmla="*/ 93281 w 93281"/>
                      <a:gd name="connsiteY0" fmla="*/ 0 h 464914"/>
                      <a:gd name="connsiteX1" fmla="*/ 0 w 93281"/>
                      <a:gd name="connsiteY1" fmla="*/ 0 h 464914"/>
                      <a:gd name="connsiteX2" fmla="*/ 48673 w 93281"/>
                      <a:gd name="connsiteY2" fmla="*/ 464914 h 464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281" h="464914">
                        <a:moveTo>
                          <a:pt x="93281" y="0"/>
                        </a:moveTo>
                        <a:lnTo>
                          <a:pt x="0" y="0"/>
                        </a:lnTo>
                        <a:lnTo>
                          <a:pt x="48673" y="464914"/>
                        </a:lnTo>
                        <a:close/>
                      </a:path>
                    </a:pathLst>
                  </a:custGeom>
                  <a:solidFill>
                    <a:srgbClr val="EC297B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18EA4194-9F2F-418E-A462-B82662E1EEBA}"/>
                    </a:ext>
                  </a:extLst>
                </p:cNvPr>
                <p:cNvSpPr/>
                <p:nvPr/>
              </p:nvSpPr>
              <p:spPr>
                <a:xfrm>
                  <a:off x="6102743" y="4034289"/>
                  <a:ext cx="1201495" cy="892870"/>
                </a:xfrm>
                <a:custGeom>
                  <a:avLst/>
                  <a:gdLst>
                    <a:gd name="connsiteX0" fmla="*/ 0 w 1201495"/>
                    <a:gd name="connsiteY0" fmla="*/ 684065 h 892870"/>
                    <a:gd name="connsiteX1" fmla="*/ 806848 w 1201495"/>
                    <a:gd name="connsiteY1" fmla="*/ 0 h 892870"/>
                    <a:gd name="connsiteX2" fmla="*/ 1201495 w 1201495"/>
                    <a:gd name="connsiteY2" fmla="*/ 210483 h 892870"/>
                    <a:gd name="connsiteX3" fmla="*/ 324478 w 1201495"/>
                    <a:gd name="connsiteY3" fmla="*/ 890165 h 892870"/>
                    <a:gd name="connsiteX4" fmla="*/ 0 w 1201495"/>
                    <a:gd name="connsiteY4" fmla="*/ 684065 h 89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1495" h="892870">
                      <a:moveTo>
                        <a:pt x="0" y="684065"/>
                      </a:moveTo>
                      <a:cubicBezTo>
                        <a:pt x="0" y="684065"/>
                        <a:pt x="587600" y="565663"/>
                        <a:pt x="806848" y="0"/>
                      </a:cubicBezTo>
                      <a:lnTo>
                        <a:pt x="1201495" y="210483"/>
                      </a:lnTo>
                      <a:cubicBezTo>
                        <a:pt x="1201495" y="210483"/>
                        <a:pt x="1061181" y="942780"/>
                        <a:pt x="324478" y="890165"/>
                      </a:cubicBezTo>
                      <a:lnTo>
                        <a:pt x="0" y="684065"/>
                      </a:lnTo>
                      <a:close/>
                    </a:path>
                  </a:pathLst>
                </a:custGeom>
                <a:solidFill>
                  <a:srgbClr val="9E1F63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C0F799C4-BF74-4798-90E2-B334CACC1221}"/>
                    </a:ext>
                  </a:extLst>
                </p:cNvPr>
                <p:cNvSpPr/>
                <p:nvPr/>
              </p:nvSpPr>
              <p:spPr>
                <a:xfrm>
                  <a:off x="6041339" y="4003122"/>
                  <a:ext cx="1201495" cy="892870"/>
                </a:xfrm>
                <a:custGeom>
                  <a:avLst/>
                  <a:gdLst>
                    <a:gd name="connsiteX0" fmla="*/ 0 w 1201495"/>
                    <a:gd name="connsiteY0" fmla="*/ 684064 h 892870"/>
                    <a:gd name="connsiteX1" fmla="*/ 806848 w 1201495"/>
                    <a:gd name="connsiteY1" fmla="*/ 0 h 892870"/>
                    <a:gd name="connsiteX2" fmla="*/ 1201495 w 1201495"/>
                    <a:gd name="connsiteY2" fmla="*/ 210483 h 892870"/>
                    <a:gd name="connsiteX3" fmla="*/ 324478 w 1201495"/>
                    <a:gd name="connsiteY3" fmla="*/ 890165 h 892870"/>
                    <a:gd name="connsiteX4" fmla="*/ 0 w 1201495"/>
                    <a:gd name="connsiteY4" fmla="*/ 684064 h 89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1495" h="892870">
                      <a:moveTo>
                        <a:pt x="0" y="684064"/>
                      </a:moveTo>
                      <a:cubicBezTo>
                        <a:pt x="0" y="684064"/>
                        <a:pt x="587600" y="565663"/>
                        <a:pt x="806848" y="0"/>
                      </a:cubicBezTo>
                      <a:lnTo>
                        <a:pt x="1201495" y="210483"/>
                      </a:lnTo>
                      <a:cubicBezTo>
                        <a:pt x="1201495" y="210483"/>
                        <a:pt x="1061181" y="942780"/>
                        <a:pt x="324478" y="890165"/>
                      </a:cubicBezTo>
                      <a:lnTo>
                        <a:pt x="0" y="684064"/>
                      </a:lnTo>
                      <a:close/>
                    </a:path>
                  </a:pathLst>
                </a:custGeom>
                <a:solidFill>
                  <a:srgbClr val="EC297B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90A3ACDF-EA61-4AEE-A6EB-B768D043025C}"/>
                    </a:ext>
                  </a:extLst>
                </p:cNvPr>
                <p:cNvSpPr/>
                <p:nvPr/>
              </p:nvSpPr>
              <p:spPr>
                <a:xfrm>
                  <a:off x="6020569" y="4181004"/>
                  <a:ext cx="565433" cy="260108"/>
                </a:xfrm>
                <a:custGeom>
                  <a:avLst/>
                  <a:gdLst>
                    <a:gd name="connsiteX0" fmla="*/ 460368 w 565433"/>
                    <a:gd name="connsiteY0" fmla="*/ 1654 h 260108"/>
                    <a:gd name="connsiteX1" fmla="*/ 14184 w 565433"/>
                    <a:gd name="connsiteY1" fmla="*/ 210693 h 260108"/>
                    <a:gd name="connsiteX2" fmla="*/ 24859 w 565433"/>
                    <a:gd name="connsiteY2" fmla="*/ 259733 h 260108"/>
                    <a:gd name="connsiteX3" fmla="*/ 485488 w 565433"/>
                    <a:gd name="connsiteY3" fmla="*/ 131783 h 260108"/>
                    <a:gd name="connsiteX4" fmla="*/ 460368 w 565433"/>
                    <a:gd name="connsiteY4" fmla="*/ 1654 h 26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5433" h="260108">
                      <a:moveTo>
                        <a:pt x="460368" y="1654"/>
                      </a:moveTo>
                      <a:cubicBezTo>
                        <a:pt x="460368" y="1654"/>
                        <a:pt x="282888" y="157393"/>
                        <a:pt x="14184" y="210693"/>
                      </a:cubicBezTo>
                      <a:cubicBezTo>
                        <a:pt x="14184" y="210693"/>
                        <a:pt x="-23961" y="265119"/>
                        <a:pt x="24859" y="259733"/>
                      </a:cubicBezTo>
                      <a:cubicBezTo>
                        <a:pt x="77571" y="253906"/>
                        <a:pt x="341575" y="248055"/>
                        <a:pt x="485488" y="131783"/>
                      </a:cubicBezTo>
                      <a:cubicBezTo>
                        <a:pt x="679004" y="-24567"/>
                        <a:pt x="460368" y="1654"/>
                        <a:pt x="460368" y="1654"/>
                      </a:cubicBezTo>
                      <a:close/>
                    </a:path>
                  </a:pathLst>
                </a:custGeom>
                <a:solidFill>
                  <a:srgbClr val="C49674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0" name="Graphic 173">
                  <a:extLst>
                    <a:ext uri="{FF2B5EF4-FFF2-40B4-BE49-F238E27FC236}">
                      <a16:creationId xmlns:a16="http://schemas.microsoft.com/office/drawing/2014/main" id="{B54E8BAF-F90F-463D-A014-D54D02F83B48}"/>
                    </a:ext>
                  </a:extLst>
                </p:cNvPr>
                <p:cNvGrpSpPr/>
                <p:nvPr/>
              </p:nvGrpSpPr>
              <p:grpSpPr>
                <a:xfrm>
                  <a:off x="5478576" y="5344799"/>
                  <a:ext cx="346240" cy="186512"/>
                  <a:chOff x="5478576" y="5344799"/>
                  <a:chExt cx="346240" cy="186512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9797D2D9-BBDF-4F68-8703-5BA27DAD38B5}"/>
                      </a:ext>
                    </a:extLst>
                  </p:cNvPr>
                  <p:cNvSpPr/>
                  <p:nvPr/>
                </p:nvSpPr>
                <p:spPr>
                  <a:xfrm>
                    <a:off x="5478576" y="5344799"/>
                    <a:ext cx="346240" cy="186512"/>
                  </a:xfrm>
                  <a:custGeom>
                    <a:avLst/>
                    <a:gdLst>
                      <a:gd name="connsiteX0" fmla="*/ 221685 w 346240"/>
                      <a:gd name="connsiteY0" fmla="*/ 26549 h 186512"/>
                      <a:gd name="connsiteX1" fmla="*/ 73953 w 346240"/>
                      <a:gd name="connsiteY1" fmla="*/ 97306 h 186512"/>
                      <a:gd name="connsiteX2" fmla="*/ 7333 w 346240"/>
                      <a:gd name="connsiteY2" fmla="*/ 141107 h 186512"/>
                      <a:gd name="connsiteX3" fmla="*/ 268032 w 346240"/>
                      <a:gd name="connsiteY3" fmla="*/ 181553 h 186512"/>
                      <a:gd name="connsiteX4" fmla="*/ 336708 w 346240"/>
                      <a:gd name="connsiteY4" fmla="*/ 36661 h 186512"/>
                      <a:gd name="connsiteX5" fmla="*/ 221685 w 346240"/>
                      <a:gd name="connsiteY5" fmla="*/ 26549 h 18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6240" h="186512">
                        <a:moveTo>
                          <a:pt x="221685" y="26549"/>
                        </a:moveTo>
                        <a:cubicBezTo>
                          <a:pt x="221685" y="26549"/>
                          <a:pt x="155066" y="93952"/>
                          <a:pt x="73953" y="97306"/>
                        </a:cubicBezTo>
                        <a:cubicBezTo>
                          <a:pt x="-7161" y="100685"/>
                          <a:pt x="-7161" y="127641"/>
                          <a:pt x="7333" y="141107"/>
                        </a:cubicBezTo>
                        <a:cubicBezTo>
                          <a:pt x="21828" y="154597"/>
                          <a:pt x="172449" y="201752"/>
                          <a:pt x="268032" y="181553"/>
                        </a:cubicBezTo>
                        <a:cubicBezTo>
                          <a:pt x="363615" y="161330"/>
                          <a:pt x="350345" y="87219"/>
                          <a:pt x="336708" y="36661"/>
                        </a:cubicBezTo>
                        <a:cubicBezTo>
                          <a:pt x="323071" y="-13897"/>
                          <a:pt x="244846" y="-7140"/>
                          <a:pt x="221685" y="26549"/>
                        </a:cubicBezTo>
                        <a:close/>
                      </a:path>
                    </a:pathLst>
                  </a:custGeom>
                  <a:solidFill>
                    <a:srgbClr val="191622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E5027F0C-6524-4068-B69E-F9F1143ACE81}"/>
                      </a:ext>
                    </a:extLst>
                  </p:cNvPr>
                  <p:cNvSpPr/>
                  <p:nvPr/>
                </p:nvSpPr>
                <p:spPr>
                  <a:xfrm>
                    <a:off x="5481233" y="5344867"/>
                    <a:ext cx="343572" cy="186444"/>
                  </a:xfrm>
                  <a:custGeom>
                    <a:avLst/>
                    <a:gdLst>
                      <a:gd name="connsiteX0" fmla="*/ 334051 w 343572"/>
                      <a:gd name="connsiteY0" fmla="*/ 36593 h 186444"/>
                      <a:gd name="connsiteX1" fmla="*/ 260184 w 343572"/>
                      <a:gd name="connsiteY1" fmla="*/ 1998 h 186444"/>
                      <a:gd name="connsiteX2" fmla="*/ 261580 w 343572"/>
                      <a:gd name="connsiteY2" fmla="*/ 5720 h 186444"/>
                      <a:gd name="connsiteX3" fmla="*/ 192904 w 343572"/>
                      <a:gd name="connsiteY3" fmla="*/ 150612 h 186444"/>
                      <a:gd name="connsiteX4" fmla="*/ 0 w 343572"/>
                      <a:gd name="connsiteY4" fmla="*/ 135335 h 186444"/>
                      <a:gd name="connsiteX5" fmla="*/ 4676 w 343572"/>
                      <a:gd name="connsiteY5" fmla="*/ 141039 h 186444"/>
                      <a:gd name="connsiteX6" fmla="*/ 265375 w 343572"/>
                      <a:gd name="connsiteY6" fmla="*/ 181486 h 186444"/>
                      <a:gd name="connsiteX7" fmla="*/ 334051 w 343572"/>
                      <a:gd name="connsiteY7" fmla="*/ 36593 h 18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3572" h="186444">
                        <a:moveTo>
                          <a:pt x="334051" y="36593"/>
                        </a:moveTo>
                        <a:cubicBezTo>
                          <a:pt x="325359" y="4349"/>
                          <a:pt x="290397" y="-4514"/>
                          <a:pt x="260184" y="1998"/>
                        </a:cubicBezTo>
                        <a:cubicBezTo>
                          <a:pt x="260625" y="3247"/>
                          <a:pt x="261213" y="4398"/>
                          <a:pt x="261580" y="5720"/>
                        </a:cubicBezTo>
                        <a:cubicBezTo>
                          <a:pt x="275217" y="56254"/>
                          <a:pt x="288487" y="130389"/>
                          <a:pt x="192904" y="150612"/>
                        </a:cubicBezTo>
                        <a:cubicBezTo>
                          <a:pt x="134609" y="162952"/>
                          <a:pt x="55871" y="150196"/>
                          <a:pt x="0" y="135335"/>
                        </a:cubicBezTo>
                        <a:cubicBezTo>
                          <a:pt x="1224" y="137416"/>
                          <a:pt x="2840" y="139326"/>
                          <a:pt x="4676" y="141039"/>
                        </a:cubicBezTo>
                        <a:cubicBezTo>
                          <a:pt x="19170" y="154530"/>
                          <a:pt x="169792" y="201685"/>
                          <a:pt x="265375" y="181486"/>
                        </a:cubicBezTo>
                        <a:cubicBezTo>
                          <a:pt x="360958" y="161263"/>
                          <a:pt x="347663" y="87127"/>
                          <a:pt x="334051" y="365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" name="Graphic 173">
                  <a:extLst>
                    <a:ext uri="{FF2B5EF4-FFF2-40B4-BE49-F238E27FC236}">
                      <a16:creationId xmlns:a16="http://schemas.microsoft.com/office/drawing/2014/main" id="{3C7D0563-2802-47D0-9C2F-3E3971E9ECA7}"/>
                    </a:ext>
                  </a:extLst>
                </p:cNvPr>
                <p:cNvGrpSpPr/>
                <p:nvPr/>
              </p:nvGrpSpPr>
              <p:grpSpPr>
                <a:xfrm>
                  <a:off x="5714906" y="5442627"/>
                  <a:ext cx="341989" cy="194802"/>
                  <a:chOff x="5714906" y="5442627"/>
                  <a:chExt cx="341989" cy="194802"/>
                </a:xfrm>
              </p:grpSpPr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5DD27AB8-2428-4B73-BBEB-FFBA0DE520BC}"/>
                      </a:ext>
                    </a:extLst>
                  </p:cNvPr>
                  <p:cNvSpPr/>
                  <p:nvPr/>
                </p:nvSpPr>
                <p:spPr>
                  <a:xfrm>
                    <a:off x="5714906" y="5442627"/>
                    <a:ext cx="341980" cy="194777"/>
                  </a:xfrm>
                  <a:custGeom>
                    <a:avLst/>
                    <a:gdLst>
                      <a:gd name="connsiteX0" fmla="*/ 210528 w 341980"/>
                      <a:gd name="connsiteY0" fmla="*/ 32849 h 194777"/>
                      <a:gd name="connsiteX1" fmla="*/ 70704 w 341980"/>
                      <a:gd name="connsiteY1" fmla="*/ 118174 h 194777"/>
                      <a:gd name="connsiteX2" fmla="*/ 8835 w 341980"/>
                      <a:gd name="connsiteY2" fmla="*/ 168487 h 194777"/>
                      <a:gd name="connsiteX3" fmla="*/ 272275 w 341980"/>
                      <a:gd name="connsiteY3" fmla="*/ 182394 h 194777"/>
                      <a:gd name="connsiteX4" fmla="*/ 325967 w 341980"/>
                      <a:gd name="connsiteY4" fmla="*/ 31307 h 194777"/>
                      <a:gd name="connsiteX5" fmla="*/ 210528 w 341980"/>
                      <a:gd name="connsiteY5" fmla="*/ 32849 h 194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1980" h="194777">
                        <a:moveTo>
                          <a:pt x="210528" y="32849"/>
                        </a:moveTo>
                        <a:cubicBezTo>
                          <a:pt x="210528" y="32849"/>
                          <a:pt x="151058" y="106618"/>
                          <a:pt x="70704" y="118174"/>
                        </a:cubicBezTo>
                        <a:cubicBezTo>
                          <a:pt x="-9650" y="129705"/>
                          <a:pt x="-6933" y="156539"/>
                          <a:pt x="8835" y="168487"/>
                        </a:cubicBezTo>
                        <a:cubicBezTo>
                          <a:pt x="24602" y="180435"/>
                          <a:pt x="179214" y="212165"/>
                          <a:pt x="272275" y="182394"/>
                        </a:cubicBezTo>
                        <a:cubicBezTo>
                          <a:pt x="365336" y="152622"/>
                          <a:pt x="344624" y="80225"/>
                          <a:pt x="325967" y="31307"/>
                        </a:cubicBezTo>
                        <a:cubicBezTo>
                          <a:pt x="307311" y="-17611"/>
                          <a:pt x="230164" y="-3019"/>
                          <a:pt x="210528" y="32849"/>
                        </a:cubicBezTo>
                        <a:close/>
                      </a:path>
                    </a:pathLst>
                  </a:custGeom>
                  <a:solidFill>
                    <a:srgbClr val="191622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274D9A99-5FAB-4554-9068-D17735AC411B}"/>
                      </a:ext>
                    </a:extLst>
                  </p:cNvPr>
                  <p:cNvSpPr/>
                  <p:nvPr/>
                </p:nvSpPr>
                <p:spPr>
                  <a:xfrm>
                    <a:off x="5718502" y="5442699"/>
                    <a:ext cx="338394" cy="194729"/>
                  </a:xfrm>
                  <a:custGeom>
                    <a:avLst/>
                    <a:gdLst>
                      <a:gd name="connsiteX0" fmla="*/ 322372 w 338394"/>
                      <a:gd name="connsiteY0" fmla="*/ 31234 h 194729"/>
                      <a:gd name="connsiteX1" fmla="*/ 245396 w 338394"/>
                      <a:gd name="connsiteY1" fmla="*/ 4278 h 194729"/>
                      <a:gd name="connsiteX2" fmla="*/ 247159 w 338394"/>
                      <a:gd name="connsiteY2" fmla="*/ 7853 h 194729"/>
                      <a:gd name="connsiteX3" fmla="*/ 193467 w 338394"/>
                      <a:gd name="connsiteY3" fmla="*/ 158939 h 194729"/>
                      <a:gd name="connsiteX4" fmla="*/ 0 w 338394"/>
                      <a:gd name="connsiteY4" fmla="*/ 163224 h 194729"/>
                      <a:gd name="connsiteX5" fmla="*/ 5215 w 338394"/>
                      <a:gd name="connsiteY5" fmla="*/ 168439 h 194729"/>
                      <a:gd name="connsiteX6" fmla="*/ 268656 w 338394"/>
                      <a:gd name="connsiteY6" fmla="*/ 182346 h 194729"/>
                      <a:gd name="connsiteX7" fmla="*/ 322372 w 338394"/>
                      <a:gd name="connsiteY7" fmla="*/ 31234 h 19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8394" h="194729">
                        <a:moveTo>
                          <a:pt x="322372" y="31234"/>
                        </a:moveTo>
                        <a:cubicBezTo>
                          <a:pt x="310473" y="43"/>
                          <a:pt x="274801" y="-5246"/>
                          <a:pt x="245396" y="4278"/>
                        </a:cubicBezTo>
                        <a:cubicBezTo>
                          <a:pt x="245960" y="5478"/>
                          <a:pt x="246670" y="6555"/>
                          <a:pt x="247159" y="7853"/>
                        </a:cubicBezTo>
                        <a:cubicBezTo>
                          <a:pt x="265840" y="56771"/>
                          <a:pt x="286529" y="129168"/>
                          <a:pt x="193467" y="158939"/>
                        </a:cubicBezTo>
                        <a:cubicBezTo>
                          <a:pt x="136715" y="177106"/>
                          <a:pt x="57095" y="172381"/>
                          <a:pt x="0" y="163224"/>
                        </a:cubicBezTo>
                        <a:cubicBezTo>
                          <a:pt x="1445" y="165158"/>
                          <a:pt x="3232" y="166921"/>
                          <a:pt x="5215" y="168439"/>
                        </a:cubicBezTo>
                        <a:cubicBezTo>
                          <a:pt x="20982" y="180387"/>
                          <a:pt x="175595" y="212117"/>
                          <a:pt x="268656" y="182346"/>
                        </a:cubicBezTo>
                        <a:cubicBezTo>
                          <a:pt x="361741" y="152549"/>
                          <a:pt x="341053" y="80128"/>
                          <a:pt x="322372" y="312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AD3A98E5-EC6B-4EE5-9D74-0ED7C5C2ED5F}"/>
                    </a:ext>
                  </a:extLst>
                </p:cNvPr>
                <p:cNvSpPr/>
                <p:nvPr/>
              </p:nvSpPr>
              <p:spPr>
                <a:xfrm>
                  <a:off x="5624412" y="4424872"/>
                  <a:ext cx="1028509" cy="1014760"/>
                </a:xfrm>
                <a:custGeom>
                  <a:avLst/>
                  <a:gdLst>
                    <a:gd name="connsiteX0" fmla="*/ 948411 w 1028509"/>
                    <a:gd name="connsiteY0" fmla="*/ 298844 h 1014760"/>
                    <a:gd name="connsiteX1" fmla="*/ 219077 w 1028509"/>
                    <a:gd name="connsiteY1" fmla="*/ 1014761 h 1014760"/>
                    <a:gd name="connsiteX2" fmla="*/ 0 w 1028509"/>
                    <a:gd name="connsiteY2" fmla="*/ 964815 h 1014760"/>
                    <a:gd name="connsiteX3" fmla="*/ 870040 w 1028509"/>
                    <a:gd name="connsiteY3" fmla="*/ 0 h 1014760"/>
                    <a:gd name="connsiteX4" fmla="*/ 948411 w 1028509"/>
                    <a:gd name="connsiteY4" fmla="*/ 298844 h 1014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509" h="1014760">
                      <a:moveTo>
                        <a:pt x="948411" y="298844"/>
                      </a:moveTo>
                      <a:cubicBezTo>
                        <a:pt x="258667" y="456173"/>
                        <a:pt x="219077" y="1014761"/>
                        <a:pt x="219077" y="1014761"/>
                      </a:cubicBezTo>
                      <a:cubicBezTo>
                        <a:pt x="122074" y="999018"/>
                        <a:pt x="0" y="964815"/>
                        <a:pt x="0" y="964815"/>
                      </a:cubicBezTo>
                      <a:cubicBezTo>
                        <a:pt x="116761" y="73426"/>
                        <a:pt x="870040" y="0"/>
                        <a:pt x="870040" y="0"/>
                      </a:cubicBezTo>
                      <a:cubicBezTo>
                        <a:pt x="1172997" y="108706"/>
                        <a:pt x="948411" y="298844"/>
                        <a:pt x="948411" y="298844"/>
                      </a:cubicBezTo>
                    </a:path>
                  </a:pathLst>
                </a:custGeom>
                <a:solidFill>
                  <a:srgbClr val="2E2C38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E0DE80-EA36-4C27-A8FD-748B07AF7DBF}"/>
                    </a:ext>
                  </a:extLst>
                </p:cNvPr>
                <p:cNvSpPr/>
                <p:nvPr/>
              </p:nvSpPr>
              <p:spPr>
                <a:xfrm>
                  <a:off x="5624388" y="4558477"/>
                  <a:ext cx="956245" cy="881179"/>
                </a:xfrm>
                <a:custGeom>
                  <a:avLst/>
                  <a:gdLst>
                    <a:gd name="connsiteX0" fmla="*/ 901330 w 956245"/>
                    <a:gd name="connsiteY0" fmla="*/ 0 h 881179"/>
                    <a:gd name="connsiteX1" fmla="*/ 893715 w 956245"/>
                    <a:gd name="connsiteY1" fmla="*/ 59127 h 881179"/>
                    <a:gd name="connsiteX2" fmla="*/ 890288 w 956245"/>
                    <a:gd name="connsiteY2" fmla="*/ 59911 h 881179"/>
                    <a:gd name="connsiteX3" fmla="*/ 173269 w 956245"/>
                    <a:gd name="connsiteY3" fmla="*/ 733056 h 881179"/>
                    <a:gd name="connsiteX4" fmla="*/ 11556 w 956245"/>
                    <a:gd name="connsiteY4" fmla="*/ 762485 h 881179"/>
                    <a:gd name="connsiteX5" fmla="*/ 0 w 956245"/>
                    <a:gd name="connsiteY5" fmla="*/ 831234 h 881179"/>
                    <a:gd name="connsiteX6" fmla="*/ 219077 w 956245"/>
                    <a:gd name="connsiteY6" fmla="*/ 881180 h 881179"/>
                    <a:gd name="connsiteX7" fmla="*/ 946208 w 956245"/>
                    <a:gd name="connsiteY7" fmla="*/ 156498 h 881179"/>
                    <a:gd name="connsiteX8" fmla="*/ 901330 w 956245"/>
                    <a:gd name="connsiteY8" fmla="*/ 0 h 881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6245" h="881179">
                      <a:moveTo>
                        <a:pt x="901330" y="0"/>
                      </a:moveTo>
                      <a:cubicBezTo>
                        <a:pt x="905345" y="29698"/>
                        <a:pt x="897119" y="51635"/>
                        <a:pt x="893715" y="59127"/>
                      </a:cubicBezTo>
                      <a:cubicBezTo>
                        <a:pt x="891585" y="59617"/>
                        <a:pt x="890288" y="59911"/>
                        <a:pt x="890288" y="59911"/>
                      </a:cubicBezTo>
                      <a:cubicBezTo>
                        <a:pt x="381475" y="82288"/>
                        <a:pt x="173269" y="733056"/>
                        <a:pt x="173269" y="733056"/>
                      </a:cubicBezTo>
                      <a:cubicBezTo>
                        <a:pt x="154294" y="782732"/>
                        <a:pt x="65444" y="789025"/>
                        <a:pt x="11556" y="762485"/>
                      </a:cubicBezTo>
                      <a:cubicBezTo>
                        <a:pt x="6782" y="782071"/>
                        <a:pt x="4358" y="810741"/>
                        <a:pt x="0" y="831234"/>
                      </a:cubicBezTo>
                      <a:cubicBezTo>
                        <a:pt x="0" y="831234"/>
                        <a:pt x="122074" y="865437"/>
                        <a:pt x="219077" y="881180"/>
                      </a:cubicBezTo>
                      <a:cubicBezTo>
                        <a:pt x="219077" y="881180"/>
                        <a:pt x="256463" y="313803"/>
                        <a:pt x="946208" y="156498"/>
                      </a:cubicBezTo>
                      <a:cubicBezTo>
                        <a:pt x="946232" y="156473"/>
                        <a:pt x="987878" y="82925"/>
                        <a:pt x="901330" y="0"/>
                      </a:cubicBezTo>
                      <a:close/>
                    </a:path>
                  </a:pathLst>
                </a:custGeom>
                <a:solidFill>
                  <a:srgbClr val="191622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9557CEC6-7EAB-42D5-B608-5D5DAE2EFD84}"/>
                    </a:ext>
                  </a:extLst>
                </p:cNvPr>
                <p:cNvSpPr/>
                <p:nvPr/>
              </p:nvSpPr>
              <p:spPr>
                <a:xfrm>
                  <a:off x="5874583" y="4482163"/>
                  <a:ext cx="883147" cy="1020367"/>
                </a:xfrm>
                <a:custGeom>
                  <a:avLst/>
                  <a:gdLst>
                    <a:gd name="connsiteX0" fmla="*/ 877091 w 883147"/>
                    <a:gd name="connsiteY0" fmla="*/ 230976 h 1020367"/>
                    <a:gd name="connsiteX1" fmla="*/ 205611 w 883147"/>
                    <a:gd name="connsiteY1" fmla="*/ 1020368 h 1020367"/>
                    <a:gd name="connsiteX2" fmla="*/ 0 w 883147"/>
                    <a:gd name="connsiteY2" fmla="*/ 988417 h 1020367"/>
                    <a:gd name="connsiteX3" fmla="*/ 631817 w 883147"/>
                    <a:gd name="connsiteY3" fmla="*/ 0 h 1020367"/>
                    <a:gd name="connsiteX4" fmla="*/ 877091 w 883147"/>
                    <a:gd name="connsiteY4" fmla="*/ 230976 h 1020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3147" h="1020367">
                      <a:moveTo>
                        <a:pt x="877091" y="230976"/>
                      </a:moveTo>
                      <a:cubicBezTo>
                        <a:pt x="206517" y="456443"/>
                        <a:pt x="205611" y="1020368"/>
                        <a:pt x="205611" y="1020368"/>
                      </a:cubicBezTo>
                      <a:cubicBezTo>
                        <a:pt x="107531" y="1014418"/>
                        <a:pt x="0" y="988417"/>
                        <a:pt x="0" y="988417"/>
                      </a:cubicBezTo>
                      <a:cubicBezTo>
                        <a:pt x="93061" y="135809"/>
                        <a:pt x="631817" y="0"/>
                        <a:pt x="631817" y="0"/>
                      </a:cubicBezTo>
                      <a:cubicBezTo>
                        <a:pt x="944176" y="77857"/>
                        <a:pt x="877091" y="230976"/>
                        <a:pt x="877091" y="230976"/>
                      </a:cubicBezTo>
                    </a:path>
                  </a:pathLst>
                </a:custGeom>
                <a:solidFill>
                  <a:srgbClr val="2E2C38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A019B617-850E-4568-9445-B32F8B6CDF0D}"/>
                    </a:ext>
                  </a:extLst>
                </p:cNvPr>
                <p:cNvSpPr/>
                <p:nvPr/>
              </p:nvSpPr>
              <p:spPr>
                <a:xfrm>
                  <a:off x="5874583" y="4561929"/>
                  <a:ext cx="883077" cy="940600"/>
                </a:xfrm>
                <a:custGeom>
                  <a:avLst/>
                  <a:gdLst>
                    <a:gd name="connsiteX0" fmla="*/ 816764 w 883077"/>
                    <a:gd name="connsiteY0" fmla="*/ 0 h 940600"/>
                    <a:gd name="connsiteX1" fmla="*/ 815099 w 883077"/>
                    <a:gd name="connsiteY1" fmla="*/ 59592 h 940600"/>
                    <a:gd name="connsiteX2" fmla="*/ 811770 w 883077"/>
                    <a:gd name="connsiteY2" fmla="*/ 60719 h 940600"/>
                    <a:gd name="connsiteX3" fmla="*/ 153853 w 883077"/>
                    <a:gd name="connsiteY3" fmla="*/ 790616 h 940600"/>
                    <a:gd name="connsiteX4" fmla="*/ 7688 w 883077"/>
                    <a:gd name="connsiteY4" fmla="*/ 847589 h 940600"/>
                    <a:gd name="connsiteX5" fmla="*/ 0 w 883077"/>
                    <a:gd name="connsiteY5" fmla="*/ 908650 h 940600"/>
                    <a:gd name="connsiteX6" fmla="*/ 205587 w 883077"/>
                    <a:gd name="connsiteY6" fmla="*/ 940601 h 940600"/>
                    <a:gd name="connsiteX7" fmla="*/ 877067 w 883077"/>
                    <a:gd name="connsiteY7" fmla="*/ 151185 h 940600"/>
                    <a:gd name="connsiteX8" fmla="*/ 816764 w 883077"/>
                    <a:gd name="connsiteY8" fmla="*/ 0 h 94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3077" h="940600">
                      <a:moveTo>
                        <a:pt x="816764" y="0"/>
                      </a:moveTo>
                      <a:cubicBezTo>
                        <a:pt x="823742" y="29160"/>
                        <a:pt x="817744" y="51807"/>
                        <a:pt x="815099" y="59592"/>
                      </a:cubicBezTo>
                      <a:cubicBezTo>
                        <a:pt x="813018" y="60302"/>
                        <a:pt x="811770" y="60719"/>
                        <a:pt x="811770" y="60719"/>
                      </a:cubicBezTo>
                      <a:cubicBezTo>
                        <a:pt x="278204" y="166976"/>
                        <a:pt x="153853" y="790616"/>
                        <a:pt x="153853" y="790616"/>
                      </a:cubicBezTo>
                      <a:cubicBezTo>
                        <a:pt x="161810" y="854322"/>
                        <a:pt x="63950" y="868620"/>
                        <a:pt x="7688" y="847589"/>
                      </a:cubicBezTo>
                      <a:cubicBezTo>
                        <a:pt x="4897" y="867567"/>
                        <a:pt x="2277" y="887839"/>
                        <a:pt x="0" y="908650"/>
                      </a:cubicBezTo>
                      <a:cubicBezTo>
                        <a:pt x="0" y="908650"/>
                        <a:pt x="107506" y="934651"/>
                        <a:pt x="205587" y="940601"/>
                      </a:cubicBezTo>
                      <a:cubicBezTo>
                        <a:pt x="205587" y="940601"/>
                        <a:pt x="206492" y="376676"/>
                        <a:pt x="877067" y="151185"/>
                      </a:cubicBezTo>
                      <a:cubicBezTo>
                        <a:pt x="877091" y="151209"/>
                        <a:pt x="911172" y="73866"/>
                        <a:pt x="816764" y="0"/>
                      </a:cubicBezTo>
                      <a:close/>
                    </a:path>
                  </a:pathLst>
                </a:custGeom>
                <a:solidFill>
                  <a:srgbClr val="191622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AB864D6-6BEF-4B00-87C5-EDE3FB6CE776}"/>
                    </a:ext>
                  </a:extLst>
                </p:cNvPr>
                <p:cNvSpPr/>
                <p:nvPr/>
              </p:nvSpPr>
              <p:spPr>
                <a:xfrm>
                  <a:off x="6399922" y="3878266"/>
                  <a:ext cx="318165" cy="453324"/>
                </a:xfrm>
                <a:custGeom>
                  <a:avLst/>
                  <a:gdLst>
                    <a:gd name="connsiteX0" fmla="*/ 300166 w 318165"/>
                    <a:gd name="connsiteY0" fmla="*/ 4961 h 453324"/>
                    <a:gd name="connsiteX1" fmla="*/ 146655 w 318165"/>
                    <a:gd name="connsiteY1" fmla="*/ 135604 h 453324"/>
                    <a:gd name="connsiteX2" fmla="*/ 0 w 318165"/>
                    <a:gd name="connsiteY2" fmla="*/ 340187 h 453324"/>
                    <a:gd name="connsiteX3" fmla="*/ 82288 w 318165"/>
                    <a:gd name="connsiteY3" fmla="*/ 453324 h 453324"/>
                    <a:gd name="connsiteX4" fmla="*/ 300166 w 318165"/>
                    <a:gd name="connsiteY4" fmla="*/ 4961 h 45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165" h="453324">
                      <a:moveTo>
                        <a:pt x="300166" y="4961"/>
                      </a:moveTo>
                      <a:cubicBezTo>
                        <a:pt x="300166" y="4961"/>
                        <a:pt x="218514" y="-39134"/>
                        <a:pt x="146655" y="135604"/>
                      </a:cubicBezTo>
                      <a:cubicBezTo>
                        <a:pt x="106698" y="232754"/>
                        <a:pt x="66864" y="314479"/>
                        <a:pt x="0" y="340187"/>
                      </a:cubicBezTo>
                      <a:cubicBezTo>
                        <a:pt x="0" y="340187"/>
                        <a:pt x="100284" y="409621"/>
                        <a:pt x="82288" y="453324"/>
                      </a:cubicBezTo>
                      <a:cubicBezTo>
                        <a:pt x="82288" y="453324"/>
                        <a:pt x="395308" y="318666"/>
                        <a:pt x="300166" y="496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7A0674BE-7989-48A1-8ED2-664AC4281297}"/>
                    </a:ext>
                  </a:extLst>
                </p:cNvPr>
                <p:cNvSpPr/>
                <p:nvPr/>
              </p:nvSpPr>
              <p:spPr>
                <a:xfrm>
                  <a:off x="6405333" y="3777657"/>
                  <a:ext cx="669166" cy="953386"/>
                </a:xfrm>
                <a:custGeom>
                  <a:avLst/>
                  <a:gdLst>
                    <a:gd name="connsiteX0" fmla="*/ 508886 w 669166"/>
                    <a:gd name="connsiteY0" fmla="*/ 75626 h 953386"/>
                    <a:gd name="connsiteX1" fmla="*/ 262094 w 669166"/>
                    <a:gd name="connsiteY1" fmla="*/ 115338 h 953386"/>
                    <a:gd name="connsiteX2" fmla="*/ 100431 w 669166"/>
                    <a:gd name="connsiteY2" fmla="*/ 389698 h 953386"/>
                    <a:gd name="connsiteX3" fmla="*/ 98668 w 669166"/>
                    <a:gd name="connsiteY3" fmla="*/ 574523 h 953386"/>
                    <a:gd name="connsiteX4" fmla="*/ 0 w 669166"/>
                    <a:gd name="connsiteY4" fmla="*/ 655637 h 953386"/>
                    <a:gd name="connsiteX5" fmla="*/ 347345 w 669166"/>
                    <a:gd name="connsiteY5" fmla="*/ 946009 h 953386"/>
                    <a:gd name="connsiteX6" fmla="*/ 508886 w 669166"/>
                    <a:gd name="connsiteY6" fmla="*/ 75626 h 953386"/>
                    <a:gd name="connsiteX7" fmla="*/ 508886 w 669166"/>
                    <a:gd name="connsiteY7" fmla="*/ 75626 h 95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9166" h="953386">
                      <a:moveTo>
                        <a:pt x="508886" y="75626"/>
                      </a:moveTo>
                      <a:cubicBezTo>
                        <a:pt x="508886" y="75626"/>
                        <a:pt x="344162" y="-118527"/>
                        <a:pt x="262094" y="115338"/>
                      </a:cubicBezTo>
                      <a:cubicBezTo>
                        <a:pt x="213568" y="253571"/>
                        <a:pt x="91862" y="346902"/>
                        <a:pt x="100431" y="389698"/>
                      </a:cubicBezTo>
                      <a:cubicBezTo>
                        <a:pt x="109000" y="432495"/>
                        <a:pt x="140314" y="497792"/>
                        <a:pt x="98668" y="574523"/>
                      </a:cubicBezTo>
                      <a:cubicBezTo>
                        <a:pt x="76804" y="614798"/>
                        <a:pt x="0" y="655637"/>
                        <a:pt x="0" y="655637"/>
                      </a:cubicBezTo>
                      <a:cubicBezTo>
                        <a:pt x="0" y="655637"/>
                        <a:pt x="218587" y="701420"/>
                        <a:pt x="347345" y="946009"/>
                      </a:cubicBezTo>
                      <a:cubicBezTo>
                        <a:pt x="391195" y="1029424"/>
                        <a:pt x="930857" y="384410"/>
                        <a:pt x="508886" y="75626"/>
                      </a:cubicBezTo>
                      <a:lnTo>
                        <a:pt x="508886" y="756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8" name="Graphic 173">
                  <a:extLst>
                    <a:ext uri="{FF2B5EF4-FFF2-40B4-BE49-F238E27FC236}">
                      <a16:creationId xmlns:a16="http://schemas.microsoft.com/office/drawing/2014/main" id="{42B7F502-29D4-4205-8E60-B9464D269A0E}"/>
                    </a:ext>
                  </a:extLst>
                </p:cNvPr>
                <p:cNvGrpSpPr/>
                <p:nvPr/>
              </p:nvGrpSpPr>
              <p:grpSpPr>
                <a:xfrm>
                  <a:off x="6564337" y="3494480"/>
                  <a:ext cx="298589" cy="471649"/>
                  <a:chOff x="6564337" y="3494480"/>
                  <a:chExt cx="298589" cy="471649"/>
                </a:xfrm>
              </p:grpSpPr>
              <p:grpSp>
                <p:nvGrpSpPr>
                  <p:cNvPr id="249" name="Graphic 173">
                    <a:extLst>
                      <a:ext uri="{FF2B5EF4-FFF2-40B4-BE49-F238E27FC236}">
                        <a16:creationId xmlns:a16="http://schemas.microsoft.com/office/drawing/2014/main" id="{C076A7A4-2D68-4E44-93AF-01A11FA4AE1B}"/>
                      </a:ext>
                    </a:extLst>
                  </p:cNvPr>
                  <p:cNvGrpSpPr/>
                  <p:nvPr/>
                </p:nvGrpSpPr>
                <p:grpSpPr>
                  <a:xfrm>
                    <a:off x="6564337" y="3494480"/>
                    <a:ext cx="298589" cy="471649"/>
                    <a:chOff x="6564337" y="3494480"/>
                    <a:chExt cx="298589" cy="471649"/>
                  </a:xfrm>
                </p:grpSpPr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A3175C5F-ED99-4469-9585-48EC5FB15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017" y="3602118"/>
                      <a:ext cx="174908" cy="364011"/>
                    </a:xfrm>
                    <a:custGeom>
                      <a:avLst/>
                      <a:gdLst>
                        <a:gd name="connsiteX0" fmla="*/ 17040 w 174908"/>
                        <a:gd name="connsiteY0" fmla="*/ 324175 h 364011"/>
                        <a:gd name="connsiteX1" fmla="*/ 154808 w 174908"/>
                        <a:gd name="connsiteY1" fmla="*/ 304123 h 364011"/>
                        <a:gd name="connsiteX2" fmla="*/ 174909 w 174908"/>
                        <a:gd name="connsiteY2" fmla="*/ 276212 h 364011"/>
                        <a:gd name="connsiteX3" fmla="*/ 104887 w 174908"/>
                        <a:gd name="connsiteY3" fmla="*/ 32137 h 364011"/>
                        <a:gd name="connsiteX4" fmla="*/ 0 w 174908"/>
                        <a:gd name="connsiteY4" fmla="*/ 156660 h 364011"/>
                        <a:gd name="connsiteX5" fmla="*/ 17040 w 174908"/>
                        <a:gd name="connsiteY5" fmla="*/ 324175 h 364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4908" h="364011">
                          <a:moveTo>
                            <a:pt x="17040" y="324175"/>
                          </a:moveTo>
                          <a:cubicBezTo>
                            <a:pt x="30066" y="346038"/>
                            <a:pt x="79448" y="411556"/>
                            <a:pt x="154808" y="304123"/>
                          </a:cubicBezTo>
                          <a:cubicBezTo>
                            <a:pt x="161810" y="294134"/>
                            <a:pt x="168494" y="284903"/>
                            <a:pt x="174909" y="276212"/>
                          </a:cubicBezTo>
                          <a:cubicBezTo>
                            <a:pt x="172657" y="245877"/>
                            <a:pt x="122784" y="64823"/>
                            <a:pt x="104887" y="32137"/>
                          </a:cubicBezTo>
                          <a:cubicBezTo>
                            <a:pt x="40618" y="-85236"/>
                            <a:pt x="0" y="156660"/>
                            <a:pt x="0" y="156660"/>
                          </a:cubicBezTo>
                          <a:cubicBezTo>
                            <a:pt x="0" y="156660"/>
                            <a:pt x="31143" y="237626"/>
                            <a:pt x="17040" y="324175"/>
                          </a:cubicBezTo>
                          <a:close/>
                        </a:path>
                      </a:pathLst>
                    </a:custGeom>
                    <a:solidFill>
                      <a:srgbClr val="C49674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Freeform: Shape 251">
                      <a:extLst>
                        <a:ext uri="{FF2B5EF4-FFF2-40B4-BE49-F238E27FC236}">
                          <a16:creationId xmlns:a16="http://schemas.microsoft.com/office/drawing/2014/main" id="{76ED3D44-FAB8-4287-881D-5C009D398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4337" y="3494480"/>
                      <a:ext cx="293722" cy="391584"/>
                    </a:xfrm>
                    <a:custGeom>
                      <a:avLst/>
                      <a:gdLst>
                        <a:gd name="connsiteX0" fmla="*/ 290167 w 293722"/>
                        <a:gd name="connsiteY0" fmla="*/ 217510 h 391584"/>
                        <a:gd name="connsiteX1" fmla="*/ 113691 w 293722"/>
                        <a:gd name="connsiteY1" fmla="*/ 390460 h 391584"/>
                        <a:gd name="connsiteX2" fmla="*/ 1386 w 293722"/>
                        <a:gd name="connsiteY2" fmla="*/ 176035 h 391584"/>
                        <a:gd name="connsiteX3" fmla="*/ 177862 w 293722"/>
                        <a:gd name="connsiteY3" fmla="*/ 3085 h 391584"/>
                        <a:gd name="connsiteX4" fmla="*/ 290167 w 293722"/>
                        <a:gd name="connsiteY4" fmla="*/ 217510 h 391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3722" h="391584">
                          <a:moveTo>
                            <a:pt x="290167" y="217510"/>
                          </a:moveTo>
                          <a:cubicBezTo>
                            <a:pt x="272441" y="324478"/>
                            <a:pt x="193433" y="401918"/>
                            <a:pt x="113691" y="390460"/>
                          </a:cubicBezTo>
                          <a:cubicBezTo>
                            <a:pt x="33949" y="379002"/>
                            <a:pt x="-8383" y="284007"/>
                            <a:pt x="1386" y="176035"/>
                          </a:cubicBezTo>
                          <a:cubicBezTo>
                            <a:pt x="16909" y="4456"/>
                            <a:pt x="98120" y="-8373"/>
                            <a:pt x="177862" y="3085"/>
                          </a:cubicBezTo>
                          <a:cubicBezTo>
                            <a:pt x="257604" y="14519"/>
                            <a:pt x="307893" y="110518"/>
                            <a:pt x="290167" y="217510"/>
                          </a:cubicBezTo>
                          <a:close/>
                        </a:path>
                      </a:pathLst>
                    </a:custGeom>
                    <a:solidFill>
                      <a:srgbClr val="C49674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Freeform: Shape 252">
                      <a:extLst>
                        <a:ext uri="{FF2B5EF4-FFF2-40B4-BE49-F238E27FC236}">
                          <a16:creationId xmlns:a16="http://schemas.microsoft.com/office/drawing/2014/main" id="{2C23B44D-FD39-4DD5-8FDC-32ACF902E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7759" y="3496255"/>
                      <a:ext cx="181982" cy="388661"/>
                    </a:xfrm>
                    <a:custGeom>
                      <a:avLst/>
                      <a:gdLst>
                        <a:gd name="connsiteX0" fmla="*/ 66130 w 181982"/>
                        <a:gd name="connsiteY0" fmla="*/ 1090 h 388661"/>
                        <a:gd name="connsiteX1" fmla="*/ 0 w 181982"/>
                        <a:gd name="connsiteY1" fmla="*/ 11593 h 388661"/>
                        <a:gd name="connsiteX2" fmla="*/ 29968 w 181982"/>
                        <a:gd name="connsiteY2" fmla="*/ 11789 h 388661"/>
                        <a:gd name="connsiteX3" fmla="*/ 142273 w 181982"/>
                        <a:gd name="connsiteY3" fmla="*/ 226214 h 388661"/>
                        <a:gd name="connsiteX4" fmla="*/ 31926 w 181982"/>
                        <a:gd name="connsiteY4" fmla="*/ 388661 h 388661"/>
                        <a:gd name="connsiteX5" fmla="*/ 178435 w 181982"/>
                        <a:gd name="connsiteY5" fmla="*/ 215515 h 388661"/>
                        <a:gd name="connsiteX6" fmla="*/ 66130 w 181982"/>
                        <a:gd name="connsiteY6" fmla="*/ 1090 h 388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1982" h="388661">
                          <a:moveTo>
                            <a:pt x="66130" y="1090"/>
                          </a:moveTo>
                          <a:cubicBezTo>
                            <a:pt x="43556" y="-2142"/>
                            <a:pt x="21080" y="1947"/>
                            <a:pt x="0" y="11593"/>
                          </a:cubicBezTo>
                          <a:cubicBezTo>
                            <a:pt x="9891" y="10345"/>
                            <a:pt x="19929" y="10345"/>
                            <a:pt x="29968" y="11789"/>
                          </a:cubicBezTo>
                          <a:cubicBezTo>
                            <a:pt x="109710" y="23247"/>
                            <a:pt x="159999" y="119246"/>
                            <a:pt x="142273" y="226214"/>
                          </a:cubicBezTo>
                          <a:cubicBezTo>
                            <a:pt x="129566" y="302896"/>
                            <a:pt x="85324" y="364202"/>
                            <a:pt x="31926" y="388661"/>
                          </a:cubicBezTo>
                          <a:cubicBezTo>
                            <a:pt x="100626" y="379920"/>
                            <a:pt x="162937" y="309017"/>
                            <a:pt x="178435" y="215515"/>
                          </a:cubicBezTo>
                          <a:cubicBezTo>
                            <a:pt x="196136" y="108547"/>
                            <a:pt x="145872" y="12548"/>
                            <a:pt x="66130" y="1090"/>
                          </a:cubicBezTo>
                          <a:close/>
                        </a:path>
                      </a:pathLst>
                    </a:custGeom>
                    <a:solidFill>
                      <a:srgbClr val="B67F56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09DAF7E1-05E1-48F1-821D-F128D0F9C6EF}"/>
                      </a:ext>
                    </a:extLst>
                  </p:cNvPr>
                  <p:cNvSpPr/>
                  <p:nvPr/>
                </p:nvSpPr>
                <p:spPr>
                  <a:xfrm>
                    <a:off x="6599016" y="3717352"/>
                    <a:ext cx="27083" cy="77754"/>
                  </a:xfrm>
                  <a:custGeom>
                    <a:avLst/>
                    <a:gdLst>
                      <a:gd name="connsiteX0" fmla="*/ 19493 w 27083"/>
                      <a:gd name="connsiteY0" fmla="*/ 0 h 77754"/>
                      <a:gd name="connsiteX1" fmla="*/ 27083 w 27083"/>
                      <a:gd name="connsiteY1" fmla="*/ 77735 h 77754"/>
                      <a:gd name="connsiteX2" fmla="*/ 19493 w 27083"/>
                      <a:gd name="connsiteY2" fmla="*/ 0 h 77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083" h="77754">
                        <a:moveTo>
                          <a:pt x="19493" y="0"/>
                        </a:moveTo>
                        <a:cubicBezTo>
                          <a:pt x="19493" y="0"/>
                          <a:pt x="-29057" y="79179"/>
                          <a:pt x="27083" y="77735"/>
                        </a:cubicBezTo>
                        <a:cubicBezTo>
                          <a:pt x="27108" y="77759"/>
                          <a:pt x="-9250" y="70194"/>
                          <a:pt x="19493" y="0"/>
                        </a:cubicBezTo>
                        <a:close/>
                      </a:path>
                    </a:pathLst>
                  </a:custGeom>
                  <a:solidFill>
                    <a:srgbClr val="B67F56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732E24F7-8D8B-4AC1-8ED5-3A2047A37CD9}"/>
                    </a:ext>
                  </a:extLst>
                </p:cNvPr>
                <p:cNvSpPr/>
                <p:nvPr/>
              </p:nvSpPr>
              <p:spPr>
                <a:xfrm>
                  <a:off x="5046875" y="3442723"/>
                  <a:ext cx="2448" cy="2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2448"/>
                  </a:pathLst>
                </a:custGeom>
                <a:solidFill>
                  <a:srgbClr val="1A65A3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842DB8F6-54D3-415C-8264-D2E042CB86B8}"/>
                    </a:ext>
                  </a:extLst>
                </p:cNvPr>
                <p:cNvSpPr/>
                <p:nvPr/>
              </p:nvSpPr>
              <p:spPr>
                <a:xfrm>
                  <a:off x="5046875" y="3442723"/>
                  <a:ext cx="2448" cy="2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2448"/>
                  </a:pathLst>
                </a:custGeom>
                <a:solidFill>
                  <a:srgbClr val="1B75BB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1DF240AD-7C93-4CBF-8B5C-269EBCF7A115}"/>
                    </a:ext>
                  </a:extLst>
                </p:cNvPr>
                <p:cNvSpPr/>
                <p:nvPr/>
              </p:nvSpPr>
              <p:spPr>
                <a:xfrm>
                  <a:off x="5046875" y="3442723"/>
                  <a:ext cx="2448" cy="2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2448"/>
                  </a:pathLst>
                </a:custGeom>
                <a:solidFill>
                  <a:srgbClr val="8F2365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2" name="Graphic 173">
                  <a:extLst>
                    <a:ext uri="{FF2B5EF4-FFF2-40B4-BE49-F238E27FC236}">
                      <a16:creationId xmlns:a16="http://schemas.microsoft.com/office/drawing/2014/main" id="{49E927D5-DD3E-44ED-9A89-A85470CACE93}"/>
                    </a:ext>
                  </a:extLst>
                </p:cNvPr>
                <p:cNvGrpSpPr/>
                <p:nvPr/>
              </p:nvGrpSpPr>
              <p:grpSpPr>
                <a:xfrm>
                  <a:off x="7093755" y="4547558"/>
                  <a:ext cx="161712" cy="1043430"/>
                  <a:chOff x="7093755" y="4547558"/>
                  <a:chExt cx="161712" cy="1043430"/>
                </a:xfrm>
              </p:grpSpPr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DAA65502-FDC1-432E-AA94-12EA12309265}"/>
                      </a:ext>
                    </a:extLst>
                  </p:cNvPr>
                  <p:cNvSpPr/>
                  <p:nvPr/>
                </p:nvSpPr>
                <p:spPr>
                  <a:xfrm>
                    <a:off x="7093755" y="4547558"/>
                    <a:ext cx="161712" cy="1043430"/>
                  </a:xfrm>
                  <a:custGeom>
                    <a:avLst/>
                    <a:gdLst>
                      <a:gd name="connsiteX0" fmla="*/ 94922 w 161712"/>
                      <a:gd name="connsiteY0" fmla="*/ 1043431 h 1043430"/>
                      <a:gd name="connsiteX1" fmla="*/ 72911 w 161712"/>
                      <a:gd name="connsiteY1" fmla="*/ 1043431 h 1043430"/>
                      <a:gd name="connsiteX2" fmla="*/ 0 w 161712"/>
                      <a:gd name="connsiteY2" fmla="*/ 0 h 1043430"/>
                      <a:gd name="connsiteX3" fmla="*/ 161712 w 161712"/>
                      <a:gd name="connsiteY3" fmla="*/ 0 h 1043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712" h="1043430">
                        <a:moveTo>
                          <a:pt x="94922" y="1043431"/>
                        </a:moveTo>
                        <a:lnTo>
                          <a:pt x="72911" y="1043431"/>
                        </a:lnTo>
                        <a:lnTo>
                          <a:pt x="0" y="0"/>
                        </a:lnTo>
                        <a:lnTo>
                          <a:pt x="161712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8ED5F64C-6C69-4A0F-BB97-ED66B7C29F1F}"/>
                      </a:ext>
                    </a:extLst>
                  </p:cNvPr>
                  <p:cNvSpPr/>
                  <p:nvPr/>
                </p:nvSpPr>
                <p:spPr>
                  <a:xfrm>
                    <a:off x="7093755" y="4547558"/>
                    <a:ext cx="93281" cy="696746"/>
                  </a:xfrm>
                  <a:custGeom>
                    <a:avLst/>
                    <a:gdLst>
                      <a:gd name="connsiteX0" fmla="*/ 93281 w 93281"/>
                      <a:gd name="connsiteY0" fmla="*/ 0 h 696746"/>
                      <a:gd name="connsiteX1" fmla="*/ 0 w 93281"/>
                      <a:gd name="connsiteY1" fmla="*/ 0 h 696746"/>
                      <a:gd name="connsiteX2" fmla="*/ 48697 w 93281"/>
                      <a:gd name="connsiteY2" fmla="*/ 696747 h 696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281" h="696746">
                        <a:moveTo>
                          <a:pt x="93281" y="0"/>
                        </a:moveTo>
                        <a:lnTo>
                          <a:pt x="0" y="0"/>
                        </a:lnTo>
                        <a:lnTo>
                          <a:pt x="48697" y="6967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" name="Graphic 173">
                  <a:extLst>
                    <a:ext uri="{FF2B5EF4-FFF2-40B4-BE49-F238E27FC236}">
                      <a16:creationId xmlns:a16="http://schemas.microsoft.com/office/drawing/2014/main" id="{F981A2A6-5711-4AAE-BB55-4EB72354B3BA}"/>
                    </a:ext>
                  </a:extLst>
                </p:cNvPr>
                <p:cNvGrpSpPr/>
                <p:nvPr/>
              </p:nvGrpSpPr>
              <p:grpSpPr>
                <a:xfrm>
                  <a:off x="5203494" y="4547558"/>
                  <a:ext cx="161687" cy="1043430"/>
                  <a:chOff x="5203494" y="4547558"/>
                  <a:chExt cx="161687" cy="1043430"/>
                </a:xfrm>
              </p:grpSpPr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C0D5D50F-600F-47B3-A1B0-D587D23CA151}"/>
                      </a:ext>
                    </a:extLst>
                  </p:cNvPr>
                  <p:cNvSpPr/>
                  <p:nvPr/>
                </p:nvSpPr>
                <p:spPr>
                  <a:xfrm>
                    <a:off x="5203494" y="4547558"/>
                    <a:ext cx="161687" cy="1043430"/>
                  </a:xfrm>
                  <a:custGeom>
                    <a:avLst/>
                    <a:gdLst>
                      <a:gd name="connsiteX0" fmla="*/ 94897 w 161687"/>
                      <a:gd name="connsiteY0" fmla="*/ 1043431 h 1043430"/>
                      <a:gd name="connsiteX1" fmla="*/ 72911 w 161687"/>
                      <a:gd name="connsiteY1" fmla="*/ 1043431 h 1043430"/>
                      <a:gd name="connsiteX2" fmla="*/ 0 w 161687"/>
                      <a:gd name="connsiteY2" fmla="*/ 0 h 1043430"/>
                      <a:gd name="connsiteX3" fmla="*/ 161688 w 161687"/>
                      <a:gd name="connsiteY3" fmla="*/ 0 h 1043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687" h="1043430">
                        <a:moveTo>
                          <a:pt x="94897" y="1043431"/>
                        </a:moveTo>
                        <a:lnTo>
                          <a:pt x="72911" y="1043431"/>
                        </a:lnTo>
                        <a:lnTo>
                          <a:pt x="0" y="0"/>
                        </a:lnTo>
                        <a:lnTo>
                          <a:pt x="161688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0A6CFC1E-A384-4768-8F50-4FC0542118F1}"/>
                      </a:ext>
                    </a:extLst>
                  </p:cNvPr>
                  <p:cNvSpPr/>
                  <p:nvPr/>
                </p:nvSpPr>
                <p:spPr>
                  <a:xfrm>
                    <a:off x="5203494" y="4547558"/>
                    <a:ext cx="93281" cy="696746"/>
                  </a:xfrm>
                  <a:custGeom>
                    <a:avLst/>
                    <a:gdLst>
                      <a:gd name="connsiteX0" fmla="*/ 93282 w 93281"/>
                      <a:gd name="connsiteY0" fmla="*/ 0 h 696746"/>
                      <a:gd name="connsiteX1" fmla="*/ 0 w 93281"/>
                      <a:gd name="connsiteY1" fmla="*/ 0 h 696746"/>
                      <a:gd name="connsiteX2" fmla="*/ 48673 w 93281"/>
                      <a:gd name="connsiteY2" fmla="*/ 696747 h 696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281" h="696746">
                        <a:moveTo>
                          <a:pt x="93282" y="0"/>
                        </a:moveTo>
                        <a:lnTo>
                          <a:pt x="0" y="0"/>
                        </a:lnTo>
                        <a:lnTo>
                          <a:pt x="48673" y="6967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" name="Graphic 173">
                  <a:extLst>
                    <a:ext uri="{FF2B5EF4-FFF2-40B4-BE49-F238E27FC236}">
                      <a16:creationId xmlns:a16="http://schemas.microsoft.com/office/drawing/2014/main" id="{3173A459-2C37-482B-82C5-E5123565FDF9}"/>
                    </a:ext>
                  </a:extLst>
                </p:cNvPr>
                <p:cNvGrpSpPr/>
                <p:nvPr/>
              </p:nvGrpSpPr>
              <p:grpSpPr>
                <a:xfrm>
                  <a:off x="6324848" y="4200363"/>
                  <a:ext cx="697186" cy="296427"/>
                  <a:chOff x="6324848" y="4200363"/>
                  <a:chExt cx="697186" cy="296427"/>
                </a:xfrm>
                <a:solidFill>
                  <a:srgbClr val="C49674"/>
                </a:solidFill>
              </p:grpSpPr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E4D33734-FE5A-4954-8BFB-4E43E510FB76}"/>
                      </a:ext>
                    </a:extLst>
                  </p:cNvPr>
                  <p:cNvSpPr/>
                  <p:nvPr/>
                </p:nvSpPr>
                <p:spPr>
                  <a:xfrm>
                    <a:off x="6441745" y="4200363"/>
                    <a:ext cx="580289" cy="296427"/>
                  </a:xfrm>
                  <a:custGeom>
                    <a:avLst/>
                    <a:gdLst>
                      <a:gd name="connsiteX0" fmla="*/ 475363 w 580289"/>
                      <a:gd name="connsiteY0" fmla="*/ 1049 h 296427"/>
                      <a:gd name="connsiteX1" fmla="*/ 15786 w 580289"/>
                      <a:gd name="connsiteY1" fmla="*/ 236873 h 296427"/>
                      <a:gd name="connsiteX2" fmla="*/ 24551 w 580289"/>
                      <a:gd name="connsiteY2" fmla="*/ 296171 h 296427"/>
                      <a:gd name="connsiteX3" fmla="*/ 495415 w 580289"/>
                      <a:gd name="connsiteY3" fmla="*/ 158281 h 296427"/>
                      <a:gd name="connsiteX4" fmla="*/ 475363 w 580289"/>
                      <a:gd name="connsiteY4" fmla="*/ 1049 h 296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0289" h="296427">
                        <a:moveTo>
                          <a:pt x="475363" y="1049"/>
                        </a:moveTo>
                        <a:cubicBezTo>
                          <a:pt x="475363" y="1049"/>
                          <a:pt x="289583" y="182079"/>
                          <a:pt x="15786" y="236873"/>
                        </a:cubicBezTo>
                        <a:cubicBezTo>
                          <a:pt x="15786" y="236873"/>
                          <a:pt x="-25003" y="300970"/>
                          <a:pt x="24551" y="296171"/>
                        </a:cubicBezTo>
                        <a:cubicBezTo>
                          <a:pt x="78072" y="290981"/>
                          <a:pt x="345185" y="293037"/>
                          <a:pt x="495415" y="158281"/>
                        </a:cubicBezTo>
                        <a:cubicBezTo>
                          <a:pt x="697451" y="-22920"/>
                          <a:pt x="475363" y="1049"/>
                          <a:pt x="475363" y="1049"/>
                        </a:cubicBezTo>
                        <a:close/>
                      </a:path>
                    </a:pathLst>
                  </a:custGeom>
                  <a:solidFill>
                    <a:srgbClr val="C49674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49D76F09-0FCD-4095-A414-44CEF0AC7EA1}"/>
                      </a:ext>
                    </a:extLst>
                  </p:cNvPr>
                  <p:cNvSpPr/>
                  <p:nvPr/>
                </p:nvSpPr>
                <p:spPr>
                  <a:xfrm>
                    <a:off x="6324848" y="4421746"/>
                    <a:ext cx="137995" cy="52904"/>
                  </a:xfrm>
                  <a:custGeom>
                    <a:avLst/>
                    <a:gdLst>
                      <a:gd name="connsiteX0" fmla="*/ 137996 w 137995"/>
                      <a:gd name="connsiteY0" fmla="*/ 16910 h 52904"/>
                      <a:gd name="connsiteX1" fmla="*/ 44249 w 137995"/>
                      <a:gd name="connsiteY1" fmla="*/ 7239 h 52904"/>
                      <a:gd name="connsiteX2" fmla="*/ 1844 w 137995"/>
                      <a:gd name="connsiteY2" fmla="*/ 39141 h 52904"/>
                      <a:gd name="connsiteX3" fmla="*/ 92971 w 137995"/>
                      <a:gd name="connsiteY3" fmla="*/ 52705 h 52904"/>
                      <a:gd name="connsiteX4" fmla="*/ 128839 w 137995"/>
                      <a:gd name="connsiteY4" fmla="*/ 51946 h 52904"/>
                      <a:gd name="connsiteX5" fmla="*/ 137996 w 137995"/>
                      <a:gd name="connsiteY5" fmla="*/ 16910 h 52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95" h="52904">
                        <a:moveTo>
                          <a:pt x="137996" y="16910"/>
                        </a:moveTo>
                        <a:cubicBezTo>
                          <a:pt x="137996" y="16910"/>
                          <a:pt x="92751" y="-13498"/>
                          <a:pt x="44249" y="7239"/>
                        </a:cubicBezTo>
                        <a:cubicBezTo>
                          <a:pt x="-4228" y="27977"/>
                          <a:pt x="-2073" y="37525"/>
                          <a:pt x="1844" y="39141"/>
                        </a:cubicBezTo>
                        <a:cubicBezTo>
                          <a:pt x="5761" y="40757"/>
                          <a:pt x="79481" y="53733"/>
                          <a:pt x="92971" y="52705"/>
                        </a:cubicBezTo>
                        <a:cubicBezTo>
                          <a:pt x="106437" y="51676"/>
                          <a:pt x="121788" y="54174"/>
                          <a:pt x="128839" y="51946"/>
                        </a:cubicBezTo>
                        <a:cubicBezTo>
                          <a:pt x="135866" y="49693"/>
                          <a:pt x="137996" y="16910"/>
                          <a:pt x="137996" y="16910"/>
                        </a:cubicBezTo>
                        <a:close/>
                      </a:path>
                    </a:pathLst>
                  </a:custGeom>
                  <a:solidFill>
                    <a:srgbClr val="C49674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" name="Graphic 173">
                  <a:extLst>
                    <a:ext uri="{FF2B5EF4-FFF2-40B4-BE49-F238E27FC236}">
                      <a16:creationId xmlns:a16="http://schemas.microsoft.com/office/drawing/2014/main" id="{4E42DB7C-6A4C-4906-B1D1-E7D81D471E79}"/>
                    </a:ext>
                  </a:extLst>
                </p:cNvPr>
                <p:cNvGrpSpPr/>
                <p:nvPr/>
              </p:nvGrpSpPr>
              <p:grpSpPr>
                <a:xfrm>
                  <a:off x="5046875" y="4467693"/>
                  <a:ext cx="2339064" cy="216677"/>
                  <a:chOff x="5046875" y="4467693"/>
                  <a:chExt cx="2339064" cy="216677"/>
                </a:xfrm>
              </p:grpSpPr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D5FA09A6-A005-4FAE-933B-A0FC883CB921}"/>
                      </a:ext>
                    </a:extLst>
                  </p:cNvPr>
                  <p:cNvSpPr/>
                  <p:nvPr/>
                </p:nvSpPr>
                <p:spPr>
                  <a:xfrm>
                    <a:off x="5046875" y="4467693"/>
                    <a:ext cx="2339064" cy="216677"/>
                  </a:xfrm>
                  <a:custGeom>
                    <a:avLst/>
                    <a:gdLst>
                      <a:gd name="connsiteX0" fmla="*/ 2339065 w 2339064"/>
                      <a:gd name="connsiteY0" fmla="*/ 216678 h 216677"/>
                      <a:gd name="connsiteX1" fmla="*/ 0 w 2339064"/>
                      <a:gd name="connsiteY1" fmla="*/ 216678 h 216677"/>
                      <a:gd name="connsiteX2" fmla="*/ 95999 w 2339064"/>
                      <a:gd name="connsiteY2" fmla="*/ 0 h 216677"/>
                      <a:gd name="connsiteX3" fmla="*/ 2256140 w 2339064"/>
                      <a:gd name="connsiteY3" fmla="*/ 0 h 21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39064" h="216677">
                        <a:moveTo>
                          <a:pt x="2339065" y="216678"/>
                        </a:moveTo>
                        <a:lnTo>
                          <a:pt x="0" y="216678"/>
                        </a:lnTo>
                        <a:lnTo>
                          <a:pt x="95999" y="0"/>
                        </a:lnTo>
                        <a:lnTo>
                          <a:pt x="225614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2CA3175D-8F5B-4470-BD06-56DB7E98BBE5}"/>
                      </a:ext>
                    </a:extLst>
                  </p:cNvPr>
                  <p:cNvSpPr/>
                  <p:nvPr/>
                </p:nvSpPr>
                <p:spPr>
                  <a:xfrm>
                    <a:off x="5046875" y="4467693"/>
                    <a:ext cx="2339064" cy="216677"/>
                  </a:xfrm>
                  <a:custGeom>
                    <a:avLst/>
                    <a:gdLst>
                      <a:gd name="connsiteX0" fmla="*/ 2256140 w 2339064"/>
                      <a:gd name="connsiteY0" fmla="*/ 0 h 216677"/>
                      <a:gd name="connsiteX1" fmla="*/ 2276167 w 2339064"/>
                      <a:gd name="connsiteY1" fmla="*/ 143815 h 216677"/>
                      <a:gd name="connsiteX2" fmla="*/ 32930 w 2339064"/>
                      <a:gd name="connsiteY2" fmla="*/ 143815 h 216677"/>
                      <a:gd name="connsiteX3" fmla="*/ 0 w 2339064"/>
                      <a:gd name="connsiteY3" fmla="*/ 216678 h 216677"/>
                      <a:gd name="connsiteX4" fmla="*/ 2339065 w 2339064"/>
                      <a:gd name="connsiteY4" fmla="*/ 216678 h 216677"/>
                      <a:gd name="connsiteX5" fmla="*/ 2256140 w 2339064"/>
                      <a:gd name="connsiteY5" fmla="*/ 0 h 21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9064" h="216677">
                        <a:moveTo>
                          <a:pt x="2256140" y="0"/>
                        </a:moveTo>
                        <a:lnTo>
                          <a:pt x="2276167" y="143815"/>
                        </a:lnTo>
                        <a:lnTo>
                          <a:pt x="32930" y="143815"/>
                        </a:lnTo>
                        <a:lnTo>
                          <a:pt x="0" y="216678"/>
                        </a:lnTo>
                        <a:lnTo>
                          <a:pt x="2339065" y="216678"/>
                        </a:lnTo>
                        <a:lnTo>
                          <a:pt x="225614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" name="Graphic 173">
                  <a:extLst>
                    <a:ext uri="{FF2B5EF4-FFF2-40B4-BE49-F238E27FC236}">
                      <a16:creationId xmlns:a16="http://schemas.microsoft.com/office/drawing/2014/main" id="{C426ED19-9057-416F-A9DF-D09A7D4D9BBA}"/>
                    </a:ext>
                  </a:extLst>
                </p:cNvPr>
                <p:cNvGrpSpPr/>
                <p:nvPr/>
              </p:nvGrpSpPr>
              <p:grpSpPr>
                <a:xfrm>
                  <a:off x="5880997" y="4433098"/>
                  <a:ext cx="667636" cy="164332"/>
                  <a:chOff x="5880997" y="4433098"/>
                  <a:chExt cx="667636" cy="164332"/>
                </a:xfrm>
              </p:grpSpPr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4F33D788-03AF-4449-B4F9-498C1C1A63CF}"/>
                      </a:ext>
                    </a:extLst>
                  </p:cNvPr>
                  <p:cNvSpPr/>
                  <p:nvPr/>
                </p:nvSpPr>
                <p:spPr>
                  <a:xfrm>
                    <a:off x="5886041" y="4464535"/>
                    <a:ext cx="662592" cy="132895"/>
                  </a:xfrm>
                  <a:custGeom>
                    <a:avLst/>
                    <a:gdLst>
                      <a:gd name="connsiteX0" fmla="*/ 553005 w 662592"/>
                      <a:gd name="connsiteY0" fmla="*/ 132896 h 132895"/>
                      <a:gd name="connsiteX1" fmla="*/ 0 w 662592"/>
                      <a:gd name="connsiteY1" fmla="*/ 64318 h 132895"/>
                      <a:gd name="connsiteX2" fmla="*/ 77147 w 662592"/>
                      <a:gd name="connsiteY2" fmla="*/ 0 h 132895"/>
                      <a:gd name="connsiteX3" fmla="*/ 662593 w 662592"/>
                      <a:gd name="connsiteY3" fmla="*/ 3256 h 132895"/>
                      <a:gd name="connsiteX4" fmla="*/ 660879 w 662592"/>
                      <a:gd name="connsiteY4" fmla="*/ 45906 h 13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92" h="132895">
                        <a:moveTo>
                          <a:pt x="553005" y="132896"/>
                        </a:moveTo>
                        <a:lnTo>
                          <a:pt x="0" y="64318"/>
                        </a:lnTo>
                        <a:lnTo>
                          <a:pt x="77147" y="0"/>
                        </a:lnTo>
                        <a:lnTo>
                          <a:pt x="662593" y="3256"/>
                        </a:lnTo>
                        <a:lnTo>
                          <a:pt x="660879" y="45906"/>
                        </a:lnTo>
                        <a:close/>
                      </a:path>
                    </a:pathLst>
                  </a:custGeom>
                  <a:solidFill>
                    <a:srgbClr val="88A8AB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84988690-87BC-4FA2-A9D9-210B0AB421BC}"/>
                      </a:ext>
                    </a:extLst>
                  </p:cNvPr>
                  <p:cNvSpPr/>
                  <p:nvPr/>
                </p:nvSpPr>
                <p:spPr>
                  <a:xfrm>
                    <a:off x="5880997" y="4433098"/>
                    <a:ext cx="667636" cy="121437"/>
                  </a:xfrm>
                  <a:custGeom>
                    <a:avLst/>
                    <a:gdLst>
                      <a:gd name="connsiteX0" fmla="*/ 554082 w 667636"/>
                      <a:gd name="connsiteY0" fmla="*/ 121437 h 121437"/>
                      <a:gd name="connsiteX1" fmla="*/ 0 w 667636"/>
                      <a:gd name="connsiteY1" fmla="*/ 64293 h 121437"/>
                      <a:gd name="connsiteX2" fmla="*/ 77171 w 667636"/>
                      <a:gd name="connsiteY2" fmla="*/ 0 h 121437"/>
                      <a:gd name="connsiteX3" fmla="*/ 667636 w 667636"/>
                      <a:gd name="connsiteY3" fmla="*/ 34693 h 12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7636" h="121437">
                        <a:moveTo>
                          <a:pt x="554082" y="121437"/>
                        </a:moveTo>
                        <a:lnTo>
                          <a:pt x="0" y="64293"/>
                        </a:lnTo>
                        <a:lnTo>
                          <a:pt x="77171" y="0"/>
                        </a:lnTo>
                        <a:lnTo>
                          <a:pt x="667636" y="34693"/>
                        </a:lnTo>
                        <a:close/>
                      </a:path>
                    </a:pathLst>
                  </a:custGeom>
                  <a:solidFill>
                    <a:srgbClr val="B0C2C5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" name="Graphic 173">
                  <a:extLst>
                    <a:ext uri="{FF2B5EF4-FFF2-40B4-BE49-F238E27FC236}">
                      <a16:creationId xmlns:a16="http://schemas.microsoft.com/office/drawing/2014/main" id="{DFD81C6A-6C2B-4C5F-83E9-7F74594DB842}"/>
                    </a:ext>
                  </a:extLst>
                </p:cNvPr>
                <p:cNvGrpSpPr/>
                <p:nvPr/>
              </p:nvGrpSpPr>
              <p:grpSpPr>
                <a:xfrm>
                  <a:off x="5439098" y="3961818"/>
                  <a:ext cx="735993" cy="629238"/>
                  <a:chOff x="5439098" y="3961818"/>
                  <a:chExt cx="735993" cy="629238"/>
                </a:xfrm>
              </p:grpSpPr>
              <p:grpSp>
                <p:nvGrpSpPr>
                  <p:cNvPr id="232" name="Graphic 173">
                    <a:extLst>
                      <a:ext uri="{FF2B5EF4-FFF2-40B4-BE49-F238E27FC236}">
                        <a16:creationId xmlns:a16="http://schemas.microsoft.com/office/drawing/2014/main" id="{203AC38E-291A-4429-8677-392DF93CA556}"/>
                      </a:ext>
                    </a:extLst>
                  </p:cNvPr>
                  <p:cNvGrpSpPr/>
                  <p:nvPr/>
                </p:nvGrpSpPr>
                <p:grpSpPr>
                  <a:xfrm>
                    <a:off x="5439098" y="3961818"/>
                    <a:ext cx="735993" cy="598029"/>
                    <a:chOff x="5439098" y="3961818"/>
                    <a:chExt cx="735993" cy="598029"/>
                  </a:xfrm>
                </p:grpSpPr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2D54807C-A05E-4963-BECE-55E8D822E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9098" y="3961818"/>
                      <a:ext cx="735993" cy="598029"/>
                    </a:xfrm>
                    <a:custGeom>
                      <a:avLst/>
                      <a:gdLst>
                        <a:gd name="connsiteX0" fmla="*/ 735994 w 735993"/>
                        <a:gd name="connsiteY0" fmla="*/ 569311 h 598029"/>
                        <a:gd name="connsiteX1" fmla="*/ 706467 w 735993"/>
                        <a:gd name="connsiteY1" fmla="*/ 598030 h 598029"/>
                        <a:gd name="connsiteX2" fmla="*/ 146680 w 735993"/>
                        <a:gd name="connsiteY2" fmla="*/ 517749 h 598029"/>
                        <a:gd name="connsiteX3" fmla="*/ 0 w 735993"/>
                        <a:gd name="connsiteY3" fmla="*/ 19562 h 598029"/>
                        <a:gd name="connsiteX4" fmla="*/ 39761 w 735993"/>
                        <a:gd name="connsiteY4" fmla="*/ 0 h 598029"/>
                        <a:gd name="connsiteX5" fmla="*/ 634070 w 735993"/>
                        <a:gd name="connsiteY5" fmla="*/ 18803 h 598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5993" h="598029">
                          <a:moveTo>
                            <a:pt x="735994" y="569311"/>
                          </a:moveTo>
                          <a:lnTo>
                            <a:pt x="706467" y="598030"/>
                          </a:lnTo>
                          <a:lnTo>
                            <a:pt x="146680" y="517749"/>
                          </a:lnTo>
                          <a:lnTo>
                            <a:pt x="0" y="19562"/>
                          </a:lnTo>
                          <a:lnTo>
                            <a:pt x="39761" y="0"/>
                          </a:lnTo>
                          <a:lnTo>
                            <a:pt x="634070" y="18803"/>
                          </a:lnTo>
                          <a:close/>
                        </a:path>
                      </a:pathLst>
                    </a:custGeom>
                    <a:solidFill>
                      <a:srgbClr val="739B9B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2979FBCB-963E-49AD-994C-956488824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2888" y="3980621"/>
                      <a:ext cx="592203" cy="579226"/>
                    </a:xfrm>
                    <a:custGeom>
                      <a:avLst/>
                      <a:gdLst>
                        <a:gd name="connsiteX0" fmla="*/ 490279 w 592203"/>
                        <a:gd name="connsiteY0" fmla="*/ 0 h 579226"/>
                        <a:gd name="connsiteX1" fmla="*/ 398589 w 592203"/>
                        <a:gd name="connsiteY1" fmla="*/ 65248 h 579226"/>
                        <a:gd name="connsiteX2" fmla="*/ 0 w 592203"/>
                        <a:gd name="connsiteY2" fmla="*/ 489128 h 579226"/>
                        <a:gd name="connsiteX3" fmla="*/ 2889 w 592203"/>
                        <a:gd name="connsiteY3" fmla="*/ 498946 h 579226"/>
                        <a:gd name="connsiteX4" fmla="*/ 562676 w 592203"/>
                        <a:gd name="connsiteY4" fmla="*/ 579227 h 579226"/>
                        <a:gd name="connsiteX5" fmla="*/ 592203 w 592203"/>
                        <a:gd name="connsiteY5" fmla="*/ 550508 h 5792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2203" h="579226">
                          <a:moveTo>
                            <a:pt x="490279" y="0"/>
                          </a:moveTo>
                          <a:lnTo>
                            <a:pt x="398589" y="65248"/>
                          </a:lnTo>
                          <a:lnTo>
                            <a:pt x="0" y="489128"/>
                          </a:lnTo>
                          <a:lnTo>
                            <a:pt x="2889" y="498946"/>
                          </a:lnTo>
                          <a:lnTo>
                            <a:pt x="562676" y="579227"/>
                          </a:lnTo>
                          <a:lnTo>
                            <a:pt x="592203" y="550508"/>
                          </a:lnTo>
                          <a:close/>
                        </a:path>
                      </a:pathLst>
                    </a:custGeom>
                    <a:solidFill>
                      <a:srgbClr val="747F77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C7C63405-6C5D-4E73-9F89-639A4B0EB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9098" y="3981380"/>
                      <a:ext cx="706466" cy="578467"/>
                    </a:xfrm>
                    <a:custGeom>
                      <a:avLst/>
                      <a:gdLst>
                        <a:gd name="connsiteX0" fmla="*/ 706467 w 706466"/>
                        <a:gd name="connsiteY0" fmla="*/ 578468 h 578467"/>
                        <a:gd name="connsiteX1" fmla="*/ 109538 w 706466"/>
                        <a:gd name="connsiteY1" fmla="*/ 524458 h 578467"/>
                        <a:gd name="connsiteX2" fmla="*/ 0 w 706466"/>
                        <a:gd name="connsiteY2" fmla="*/ 0 h 578467"/>
                        <a:gd name="connsiteX3" fmla="*/ 596928 w 706466"/>
                        <a:gd name="connsiteY3" fmla="*/ 25512 h 5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6466" h="578467">
                          <a:moveTo>
                            <a:pt x="706467" y="578468"/>
                          </a:moveTo>
                          <a:lnTo>
                            <a:pt x="109538" y="524458"/>
                          </a:lnTo>
                          <a:lnTo>
                            <a:pt x="0" y="0"/>
                          </a:lnTo>
                          <a:lnTo>
                            <a:pt x="596928" y="2551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24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70AA6398-78A0-4F2A-9FCB-D2414C683379}"/>
                      </a:ext>
                    </a:extLst>
                  </p:cNvPr>
                  <p:cNvSpPr/>
                  <p:nvPr/>
                </p:nvSpPr>
                <p:spPr>
                  <a:xfrm>
                    <a:off x="5712772" y="4533676"/>
                    <a:ext cx="140216" cy="48746"/>
                  </a:xfrm>
                  <a:custGeom>
                    <a:avLst/>
                    <a:gdLst>
                      <a:gd name="connsiteX0" fmla="*/ 140216 w 140216"/>
                      <a:gd name="connsiteY0" fmla="*/ 16086 h 48746"/>
                      <a:gd name="connsiteX1" fmla="*/ 0 w 140216"/>
                      <a:gd name="connsiteY1" fmla="*/ 0 h 48746"/>
                      <a:gd name="connsiteX2" fmla="*/ 58295 w 140216"/>
                      <a:gd name="connsiteY2" fmla="*/ 48746 h 48746"/>
                      <a:gd name="connsiteX3" fmla="*/ 139139 w 140216"/>
                      <a:gd name="connsiteY3" fmla="*/ 19097 h 48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216" h="48746">
                        <a:moveTo>
                          <a:pt x="140216" y="16086"/>
                        </a:moveTo>
                        <a:lnTo>
                          <a:pt x="0" y="0"/>
                        </a:lnTo>
                        <a:lnTo>
                          <a:pt x="58295" y="48746"/>
                        </a:lnTo>
                        <a:lnTo>
                          <a:pt x="139139" y="19097"/>
                        </a:lnTo>
                        <a:close/>
                      </a:path>
                    </a:pathLst>
                  </a:custGeom>
                  <a:solidFill>
                    <a:srgbClr val="667069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10209736-DFE1-46F6-9E14-C148D4ECD225}"/>
                      </a:ext>
                    </a:extLst>
                  </p:cNvPr>
                  <p:cNvSpPr/>
                  <p:nvPr/>
                </p:nvSpPr>
                <p:spPr>
                  <a:xfrm>
                    <a:off x="5621792" y="4234538"/>
                    <a:ext cx="231196" cy="350681"/>
                  </a:xfrm>
                  <a:custGeom>
                    <a:avLst/>
                    <a:gdLst>
                      <a:gd name="connsiteX0" fmla="*/ 170061 w 231196"/>
                      <a:gd name="connsiteY0" fmla="*/ 331700 h 350681"/>
                      <a:gd name="connsiteX1" fmla="*/ 160194 w 231196"/>
                      <a:gd name="connsiteY1" fmla="*/ 318283 h 350681"/>
                      <a:gd name="connsiteX2" fmla="*/ 173685 w 231196"/>
                      <a:gd name="connsiteY2" fmla="*/ 7761 h 350681"/>
                      <a:gd name="connsiteX3" fmla="*/ 161443 w 231196"/>
                      <a:gd name="connsiteY3" fmla="*/ 1445 h 350681"/>
                      <a:gd name="connsiteX4" fmla="*/ 69533 w 231196"/>
                      <a:gd name="connsiteY4" fmla="*/ 0 h 350681"/>
                      <a:gd name="connsiteX5" fmla="*/ 0 w 231196"/>
                      <a:gd name="connsiteY5" fmla="*/ 304940 h 350681"/>
                      <a:gd name="connsiteX6" fmla="*/ 441 w 231196"/>
                      <a:gd name="connsiteY6" fmla="*/ 305013 h 350681"/>
                      <a:gd name="connsiteX7" fmla="*/ 4529 w 231196"/>
                      <a:gd name="connsiteY7" fmla="*/ 312285 h 350681"/>
                      <a:gd name="connsiteX8" fmla="*/ 149471 w 231196"/>
                      <a:gd name="connsiteY8" fmla="*/ 349695 h 350681"/>
                      <a:gd name="connsiteX9" fmla="*/ 177333 w 231196"/>
                      <a:gd name="connsiteY9" fmla="*/ 346513 h 350681"/>
                      <a:gd name="connsiteX10" fmla="*/ 230804 w 231196"/>
                      <a:gd name="connsiteY10" fmla="*/ 321858 h 350681"/>
                      <a:gd name="connsiteX11" fmla="*/ 231196 w 231196"/>
                      <a:gd name="connsiteY11" fmla="*/ 315223 h 350681"/>
                      <a:gd name="connsiteX12" fmla="*/ 170061 w 231196"/>
                      <a:gd name="connsiteY12" fmla="*/ 331700 h 35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1196" h="350681">
                        <a:moveTo>
                          <a:pt x="170061" y="331700"/>
                        </a:moveTo>
                        <a:cubicBezTo>
                          <a:pt x="156644" y="334173"/>
                          <a:pt x="160194" y="318283"/>
                          <a:pt x="160194" y="318283"/>
                        </a:cubicBezTo>
                        <a:lnTo>
                          <a:pt x="173685" y="7761"/>
                        </a:lnTo>
                        <a:lnTo>
                          <a:pt x="161443" y="1445"/>
                        </a:lnTo>
                        <a:lnTo>
                          <a:pt x="69533" y="0"/>
                        </a:lnTo>
                        <a:lnTo>
                          <a:pt x="0" y="304940"/>
                        </a:lnTo>
                        <a:lnTo>
                          <a:pt x="441" y="305013"/>
                        </a:lnTo>
                        <a:cubicBezTo>
                          <a:pt x="-73" y="310400"/>
                          <a:pt x="4529" y="312285"/>
                          <a:pt x="4529" y="312285"/>
                        </a:cubicBezTo>
                        <a:cubicBezTo>
                          <a:pt x="4529" y="312285"/>
                          <a:pt x="145358" y="348716"/>
                          <a:pt x="149471" y="349695"/>
                        </a:cubicBezTo>
                        <a:cubicBezTo>
                          <a:pt x="163940" y="353123"/>
                          <a:pt x="177333" y="346513"/>
                          <a:pt x="177333" y="346513"/>
                        </a:cubicBezTo>
                        <a:lnTo>
                          <a:pt x="230804" y="321858"/>
                        </a:lnTo>
                        <a:lnTo>
                          <a:pt x="231196" y="315223"/>
                        </a:lnTo>
                        <a:cubicBezTo>
                          <a:pt x="231196" y="315223"/>
                          <a:pt x="179561" y="329962"/>
                          <a:pt x="170061" y="331700"/>
                        </a:cubicBezTo>
                        <a:close/>
                      </a:path>
                    </a:pathLst>
                  </a:custGeom>
                  <a:solidFill>
                    <a:srgbClr val="747F77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ECB30410-6355-4D3D-B654-5E8DC46D3534}"/>
                      </a:ext>
                    </a:extLst>
                  </p:cNvPr>
                  <p:cNvSpPr/>
                  <p:nvPr/>
                </p:nvSpPr>
                <p:spPr>
                  <a:xfrm>
                    <a:off x="5594787" y="4232041"/>
                    <a:ext cx="257858" cy="359015"/>
                  </a:xfrm>
                  <a:custGeom>
                    <a:avLst/>
                    <a:gdLst>
                      <a:gd name="connsiteX0" fmla="*/ 181103 w 257858"/>
                      <a:gd name="connsiteY0" fmla="*/ 346611 h 359015"/>
                      <a:gd name="connsiteX1" fmla="*/ 173122 w 257858"/>
                      <a:gd name="connsiteY1" fmla="*/ 330476 h 359015"/>
                      <a:gd name="connsiteX2" fmla="*/ 172999 w 257858"/>
                      <a:gd name="connsiteY2" fmla="*/ 330378 h 359015"/>
                      <a:gd name="connsiteX3" fmla="*/ 188473 w 257858"/>
                      <a:gd name="connsiteY3" fmla="*/ 3942 h 359015"/>
                      <a:gd name="connsiteX4" fmla="*/ 73817 w 257858"/>
                      <a:gd name="connsiteY4" fmla="*/ 0 h 359015"/>
                      <a:gd name="connsiteX5" fmla="*/ 0 w 257858"/>
                      <a:gd name="connsiteY5" fmla="*/ 317524 h 359015"/>
                      <a:gd name="connsiteX6" fmla="*/ 465 w 257858"/>
                      <a:gd name="connsiteY6" fmla="*/ 317598 h 359015"/>
                      <a:gd name="connsiteX7" fmla="*/ 4799 w 257858"/>
                      <a:gd name="connsiteY7" fmla="*/ 325163 h 359015"/>
                      <a:gd name="connsiteX8" fmla="*/ 165238 w 257858"/>
                      <a:gd name="connsiteY8" fmla="*/ 357628 h 359015"/>
                      <a:gd name="connsiteX9" fmla="*/ 187175 w 257858"/>
                      <a:gd name="connsiteY9" fmla="*/ 356796 h 359015"/>
                      <a:gd name="connsiteX10" fmla="*/ 257442 w 257858"/>
                      <a:gd name="connsiteY10" fmla="*/ 331088 h 359015"/>
                      <a:gd name="connsiteX11" fmla="*/ 257859 w 257858"/>
                      <a:gd name="connsiteY11" fmla="*/ 324184 h 359015"/>
                      <a:gd name="connsiteX12" fmla="*/ 181103 w 257858"/>
                      <a:gd name="connsiteY12" fmla="*/ 346611 h 359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7858" h="359015">
                        <a:moveTo>
                          <a:pt x="181103" y="346611"/>
                        </a:moveTo>
                        <a:cubicBezTo>
                          <a:pt x="171163" y="349206"/>
                          <a:pt x="173122" y="330476"/>
                          <a:pt x="173122" y="330476"/>
                        </a:cubicBezTo>
                        <a:lnTo>
                          <a:pt x="172999" y="330378"/>
                        </a:lnTo>
                        <a:lnTo>
                          <a:pt x="188473" y="3942"/>
                        </a:lnTo>
                        <a:lnTo>
                          <a:pt x="73817" y="0"/>
                        </a:lnTo>
                        <a:lnTo>
                          <a:pt x="0" y="317524"/>
                        </a:lnTo>
                        <a:lnTo>
                          <a:pt x="465" y="317598"/>
                        </a:lnTo>
                        <a:cubicBezTo>
                          <a:pt x="-98" y="323204"/>
                          <a:pt x="4799" y="325163"/>
                          <a:pt x="4799" y="325163"/>
                        </a:cubicBezTo>
                        <a:cubicBezTo>
                          <a:pt x="4799" y="325163"/>
                          <a:pt x="160880" y="356624"/>
                          <a:pt x="165238" y="357628"/>
                        </a:cubicBezTo>
                        <a:cubicBezTo>
                          <a:pt x="180589" y="361178"/>
                          <a:pt x="187175" y="356796"/>
                          <a:pt x="187175" y="356796"/>
                        </a:cubicBezTo>
                        <a:lnTo>
                          <a:pt x="257442" y="331088"/>
                        </a:lnTo>
                        <a:lnTo>
                          <a:pt x="257859" y="324184"/>
                        </a:lnTo>
                        <a:cubicBezTo>
                          <a:pt x="257859" y="324208"/>
                          <a:pt x="191044" y="344015"/>
                          <a:pt x="181103" y="346611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60000"/>
                      <a:lumOff val="40000"/>
                    </a:schemeClr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" name="Graphic 173">
                  <a:extLst>
                    <a:ext uri="{FF2B5EF4-FFF2-40B4-BE49-F238E27FC236}">
                      <a16:creationId xmlns:a16="http://schemas.microsoft.com/office/drawing/2014/main" id="{126C6C17-8A6B-4729-B207-C4C10FDCE8FB}"/>
                    </a:ext>
                  </a:extLst>
                </p:cNvPr>
                <p:cNvGrpSpPr/>
                <p:nvPr/>
              </p:nvGrpSpPr>
              <p:grpSpPr>
                <a:xfrm>
                  <a:off x="5230451" y="4309824"/>
                  <a:ext cx="157525" cy="220692"/>
                  <a:chOff x="5230451" y="4309824"/>
                  <a:chExt cx="157525" cy="220692"/>
                </a:xfrm>
              </p:grpSpPr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CBBE66FB-8C9A-4F05-BFE3-92F5A105B6A5}"/>
                      </a:ext>
                    </a:extLst>
                  </p:cNvPr>
                  <p:cNvSpPr/>
                  <p:nvPr/>
                </p:nvSpPr>
                <p:spPr>
                  <a:xfrm>
                    <a:off x="5230451" y="4336193"/>
                    <a:ext cx="157525" cy="194324"/>
                  </a:xfrm>
                  <a:custGeom>
                    <a:avLst/>
                    <a:gdLst>
                      <a:gd name="connsiteX0" fmla="*/ 0 w 157525"/>
                      <a:gd name="connsiteY0" fmla="*/ 0 h 194324"/>
                      <a:gd name="connsiteX1" fmla="*/ 15743 w 157525"/>
                      <a:gd name="connsiteY1" fmla="*/ 173220 h 194324"/>
                      <a:gd name="connsiteX2" fmla="*/ 78763 w 157525"/>
                      <a:gd name="connsiteY2" fmla="*/ 194324 h 194324"/>
                      <a:gd name="connsiteX3" fmla="*/ 141783 w 157525"/>
                      <a:gd name="connsiteY3" fmla="*/ 173220 h 194324"/>
                      <a:gd name="connsiteX4" fmla="*/ 157526 w 157525"/>
                      <a:gd name="connsiteY4" fmla="*/ 0 h 194324"/>
                      <a:gd name="connsiteX5" fmla="*/ 0 w 157525"/>
                      <a:gd name="connsiteY5" fmla="*/ 0 h 194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525" h="194324">
                        <a:moveTo>
                          <a:pt x="0" y="0"/>
                        </a:moveTo>
                        <a:cubicBezTo>
                          <a:pt x="0" y="0"/>
                          <a:pt x="14617" y="169425"/>
                          <a:pt x="15743" y="173220"/>
                        </a:cubicBezTo>
                        <a:cubicBezTo>
                          <a:pt x="15743" y="184874"/>
                          <a:pt x="43948" y="194324"/>
                          <a:pt x="78763" y="194324"/>
                        </a:cubicBezTo>
                        <a:cubicBezTo>
                          <a:pt x="113554" y="194324"/>
                          <a:pt x="141783" y="184874"/>
                          <a:pt x="141783" y="173220"/>
                        </a:cubicBezTo>
                        <a:lnTo>
                          <a:pt x="15752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DCBEC54-BC91-4B84-BDFE-F9315102F3BB}"/>
                      </a:ext>
                    </a:extLst>
                  </p:cNvPr>
                  <p:cNvSpPr/>
                  <p:nvPr/>
                </p:nvSpPr>
                <p:spPr>
                  <a:xfrm>
                    <a:off x="5230451" y="4309824"/>
                    <a:ext cx="157525" cy="52737"/>
                  </a:xfrm>
                  <a:custGeom>
                    <a:avLst/>
                    <a:gdLst>
                      <a:gd name="connsiteX0" fmla="*/ 157526 w 157525"/>
                      <a:gd name="connsiteY0" fmla="*/ 26369 h 52737"/>
                      <a:gd name="connsiteX1" fmla="*/ 78763 w 157525"/>
                      <a:gd name="connsiteY1" fmla="*/ 52737 h 52737"/>
                      <a:gd name="connsiteX2" fmla="*/ 0 w 157525"/>
                      <a:gd name="connsiteY2" fmla="*/ 26369 h 52737"/>
                      <a:gd name="connsiteX3" fmla="*/ 78763 w 157525"/>
                      <a:gd name="connsiteY3" fmla="*/ 0 h 52737"/>
                      <a:gd name="connsiteX4" fmla="*/ 157526 w 157525"/>
                      <a:gd name="connsiteY4" fmla="*/ 26369 h 5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25" h="52737">
                        <a:moveTo>
                          <a:pt x="157526" y="26369"/>
                        </a:moveTo>
                        <a:cubicBezTo>
                          <a:pt x="157526" y="40936"/>
                          <a:pt x="122270" y="52737"/>
                          <a:pt x="78763" y="52737"/>
                        </a:cubicBezTo>
                        <a:cubicBezTo>
                          <a:pt x="35256" y="52737"/>
                          <a:pt x="0" y="40936"/>
                          <a:pt x="0" y="26369"/>
                        </a:cubicBezTo>
                        <a:cubicBezTo>
                          <a:pt x="0" y="11801"/>
                          <a:pt x="35256" y="0"/>
                          <a:pt x="78763" y="0"/>
                        </a:cubicBezTo>
                        <a:cubicBezTo>
                          <a:pt x="122245" y="-24"/>
                          <a:pt x="157526" y="11801"/>
                          <a:pt x="157526" y="26369"/>
                        </a:cubicBezTo>
                        <a:close/>
                      </a:path>
                    </a:pathLst>
                  </a:custGeom>
                  <a:solidFill>
                    <a:srgbClr val="9E1F63"/>
                  </a:solidFill>
                  <a:ln w="24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0A926404-3F94-4AF3-A618-7412E6C20465}"/>
                    </a:ext>
                  </a:extLst>
                </p:cNvPr>
                <p:cNvSpPr/>
                <p:nvPr/>
              </p:nvSpPr>
              <p:spPr>
                <a:xfrm>
                  <a:off x="6739677" y="3905335"/>
                  <a:ext cx="318253" cy="572787"/>
                </a:xfrm>
                <a:custGeom>
                  <a:avLst/>
                  <a:gdLst>
                    <a:gd name="connsiteX0" fmla="*/ 235677 w 318253"/>
                    <a:gd name="connsiteY0" fmla="*/ 0 h 572787"/>
                    <a:gd name="connsiteX1" fmla="*/ 252717 w 318253"/>
                    <a:gd name="connsiteY1" fmla="*/ 449147 h 572787"/>
                    <a:gd name="connsiteX2" fmla="*/ 95901 w 318253"/>
                    <a:gd name="connsiteY2" fmla="*/ 572788 h 572787"/>
                    <a:gd name="connsiteX3" fmla="*/ 1102 w 318253"/>
                    <a:gd name="connsiteY3" fmla="*/ 400841 h 572787"/>
                    <a:gd name="connsiteX4" fmla="*/ 235677 w 318253"/>
                    <a:gd name="connsiteY4" fmla="*/ 0 h 572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253" h="572787">
                      <a:moveTo>
                        <a:pt x="235677" y="0"/>
                      </a:moveTo>
                      <a:cubicBezTo>
                        <a:pt x="235677" y="0"/>
                        <a:pt x="409533" y="213911"/>
                        <a:pt x="252717" y="449147"/>
                      </a:cubicBezTo>
                      <a:cubicBezTo>
                        <a:pt x="178386" y="560668"/>
                        <a:pt x="95901" y="572788"/>
                        <a:pt x="95901" y="572788"/>
                      </a:cubicBezTo>
                      <a:cubicBezTo>
                        <a:pt x="95901" y="572788"/>
                        <a:pt x="64171" y="440431"/>
                        <a:pt x="1102" y="400841"/>
                      </a:cubicBezTo>
                      <a:cubicBezTo>
                        <a:pt x="-16746" y="389628"/>
                        <a:pt x="187469" y="332851"/>
                        <a:pt x="235677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4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F11DACD-DDC5-4AF6-B3CE-05900179F875}"/>
                  </a:ext>
                </a:extLst>
              </p:cNvPr>
              <p:cNvSpPr/>
              <p:nvPr/>
            </p:nvSpPr>
            <p:spPr>
              <a:xfrm>
                <a:off x="6568056" y="3442741"/>
                <a:ext cx="334379" cy="341107"/>
              </a:xfrm>
              <a:custGeom>
                <a:avLst/>
                <a:gdLst>
                  <a:gd name="connsiteX0" fmla="*/ 157666 w 334379"/>
                  <a:gd name="connsiteY0" fmla="*/ 190143 h 341107"/>
                  <a:gd name="connsiteX1" fmla="*/ 11990 w 334379"/>
                  <a:gd name="connsiteY1" fmla="*/ 175992 h 341107"/>
                  <a:gd name="connsiteX2" fmla="*/ 169100 w 334379"/>
                  <a:gd name="connsiteY2" fmla="*/ 1720 h 341107"/>
                  <a:gd name="connsiteX3" fmla="*/ 265221 w 334379"/>
                  <a:gd name="connsiteY3" fmla="*/ 341108 h 341107"/>
                  <a:gd name="connsiteX4" fmla="*/ 250286 w 334379"/>
                  <a:gd name="connsiteY4" fmla="*/ 279973 h 341107"/>
                  <a:gd name="connsiteX5" fmla="*/ 157666 w 334379"/>
                  <a:gd name="connsiteY5" fmla="*/ 190143 h 34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379" h="341107">
                    <a:moveTo>
                      <a:pt x="157666" y="190143"/>
                    </a:moveTo>
                    <a:cubicBezTo>
                      <a:pt x="157666" y="190143"/>
                      <a:pt x="29104" y="210244"/>
                      <a:pt x="11990" y="175992"/>
                    </a:cubicBezTo>
                    <a:cubicBezTo>
                      <a:pt x="-5148" y="141740"/>
                      <a:pt x="-33622" y="-18259"/>
                      <a:pt x="169100" y="1720"/>
                    </a:cubicBezTo>
                    <a:cubicBezTo>
                      <a:pt x="371797" y="21698"/>
                      <a:pt x="368002" y="269739"/>
                      <a:pt x="265221" y="341108"/>
                    </a:cubicBezTo>
                    <a:cubicBezTo>
                      <a:pt x="265221" y="341108"/>
                      <a:pt x="282947" y="301273"/>
                      <a:pt x="250286" y="279973"/>
                    </a:cubicBezTo>
                    <a:cubicBezTo>
                      <a:pt x="217626" y="258648"/>
                      <a:pt x="149121" y="244374"/>
                      <a:pt x="157666" y="190143"/>
                    </a:cubicBezTo>
                    <a:close/>
                  </a:path>
                </a:pathLst>
              </a:custGeom>
              <a:solidFill>
                <a:srgbClr val="3B2314"/>
              </a:solidFill>
              <a:ln w="2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0" name="Graphic 233">
              <a:extLst>
                <a:ext uri="{FF2B5EF4-FFF2-40B4-BE49-F238E27FC236}">
                  <a16:creationId xmlns:a16="http://schemas.microsoft.com/office/drawing/2014/main" id="{6FBA4A6E-0C65-4CDB-9A8A-B297EA3B9E99}"/>
                </a:ext>
              </a:extLst>
            </p:cNvPr>
            <p:cNvSpPr/>
            <p:nvPr/>
          </p:nvSpPr>
          <p:spPr>
            <a:xfrm>
              <a:off x="5030217" y="2739239"/>
              <a:ext cx="2347069" cy="2012716"/>
            </a:xfrm>
            <a:custGeom>
              <a:avLst/>
              <a:gdLst>
                <a:gd name="connsiteX0" fmla="*/ 2367423 w 2621053"/>
                <a:gd name="connsiteY0" fmla="*/ 2621087 h 2621087"/>
                <a:gd name="connsiteX1" fmla="*/ 253654 w 2621053"/>
                <a:gd name="connsiteY1" fmla="*/ 2621087 h 2621087"/>
                <a:gd name="connsiteX2" fmla="*/ 211378 w 2621053"/>
                <a:gd name="connsiteY2" fmla="*/ 2578812 h 2621087"/>
                <a:gd name="connsiteX3" fmla="*/ 211378 w 2621053"/>
                <a:gd name="connsiteY3" fmla="*/ 1141449 h 2621087"/>
                <a:gd name="connsiteX4" fmla="*/ 42277 w 2621053"/>
                <a:gd name="connsiteY4" fmla="*/ 1141449 h 2621087"/>
                <a:gd name="connsiteX5" fmla="*/ 2538 w 2621053"/>
                <a:gd name="connsiteY5" fmla="*/ 1113547 h 2621087"/>
                <a:gd name="connsiteX6" fmla="*/ 15221 w 2621053"/>
                <a:gd name="connsiteY6" fmla="*/ 1066674 h 2621087"/>
                <a:gd name="connsiteX7" fmla="*/ 1283482 w 2621053"/>
                <a:gd name="connsiteY7" fmla="*/ 9789 h 2621087"/>
                <a:gd name="connsiteX8" fmla="*/ 1337595 w 2621053"/>
                <a:gd name="connsiteY8" fmla="*/ 9789 h 2621087"/>
                <a:gd name="connsiteX9" fmla="*/ 1944669 w 2621053"/>
                <a:gd name="connsiteY9" fmla="*/ 515562 h 2621087"/>
                <a:gd name="connsiteX10" fmla="*/ 1944669 w 2621053"/>
                <a:gd name="connsiteY10" fmla="*/ 169115 h 2621087"/>
                <a:gd name="connsiteX11" fmla="*/ 1986945 w 2621053"/>
                <a:gd name="connsiteY11" fmla="*/ 126839 h 2621087"/>
                <a:gd name="connsiteX12" fmla="*/ 2367423 w 2621053"/>
                <a:gd name="connsiteY12" fmla="*/ 126839 h 2621087"/>
                <a:gd name="connsiteX13" fmla="*/ 2409699 w 2621053"/>
                <a:gd name="connsiteY13" fmla="*/ 169115 h 2621087"/>
                <a:gd name="connsiteX14" fmla="*/ 2409699 w 2621053"/>
                <a:gd name="connsiteY14" fmla="*/ 903121 h 2621087"/>
                <a:gd name="connsiteX15" fmla="*/ 2605856 w 2621053"/>
                <a:gd name="connsiteY15" fmla="*/ 1066727 h 2621087"/>
                <a:gd name="connsiteX16" fmla="*/ 2618539 w 2621053"/>
                <a:gd name="connsiteY16" fmla="*/ 1113600 h 2621087"/>
                <a:gd name="connsiteX17" fmla="*/ 2578800 w 2621053"/>
                <a:gd name="connsiteY17" fmla="*/ 1141502 h 2621087"/>
                <a:gd name="connsiteX18" fmla="*/ 2409699 w 2621053"/>
                <a:gd name="connsiteY18" fmla="*/ 1141502 h 2621087"/>
                <a:gd name="connsiteX19" fmla="*/ 2409699 w 2621053"/>
                <a:gd name="connsiteY19" fmla="*/ 2578865 h 2621087"/>
                <a:gd name="connsiteX20" fmla="*/ 2367423 w 2621053"/>
                <a:gd name="connsiteY20" fmla="*/ 2621087 h 2621087"/>
                <a:gd name="connsiteX21" fmla="*/ 295929 w 2621053"/>
                <a:gd name="connsiteY21" fmla="*/ 2536537 h 2621087"/>
                <a:gd name="connsiteX22" fmla="*/ 2325148 w 2621053"/>
                <a:gd name="connsiteY22" fmla="*/ 2536537 h 2621087"/>
                <a:gd name="connsiteX23" fmla="*/ 2325148 w 2621053"/>
                <a:gd name="connsiteY23" fmla="*/ 1099173 h 2621087"/>
                <a:gd name="connsiteX24" fmla="*/ 2367423 w 2621053"/>
                <a:gd name="connsiteY24" fmla="*/ 1056898 h 2621087"/>
                <a:gd name="connsiteX25" fmla="*/ 2462120 w 2621053"/>
                <a:gd name="connsiteY25" fmla="*/ 1056898 h 2621087"/>
                <a:gd name="connsiteX26" fmla="*/ 2340367 w 2621053"/>
                <a:gd name="connsiteY26" fmla="*/ 955331 h 2621087"/>
                <a:gd name="connsiteX27" fmla="*/ 2325148 w 2621053"/>
                <a:gd name="connsiteY27" fmla="*/ 922885 h 2621087"/>
                <a:gd name="connsiteX28" fmla="*/ 2325148 w 2621053"/>
                <a:gd name="connsiteY28" fmla="*/ 211390 h 2621087"/>
                <a:gd name="connsiteX29" fmla="*/ 2029220 w 2621053"/>
                <a:gd name="connsiteY29" fmla="*/ 211390 h 2621087"/>
                <a:gd name="connsiteX30" fmla="*/ 2029220 w 2621053"/>
                <a:gd name="connsiteY30" fmla="*/ 605820 h 2621087"/>
                <a:gd name="connsiteX31" fmla="*/ 2004859 w 2621053"/>
                <a:gd name="connsiteY31" fmla="*/ 644079 h 2621087"/>
                <a:gd name="connsiteX32" fmla="*/ 1959889 w 2621053"/>
                <a:gd name="connsiteY32" fmla="*/ 638266 h 2621087"/>
                <a:gd name="connsiteX33" fmla="*/ 1310539 w 2621053"/>
                <a:gd name="connsiteY33" fmla="*/ 97299 h 2621087"/>
                <a:gd name="connsiteX34" fmla="*/ 159063 w 2621053"/>
                <a:gd name="connsiteY34" fmla="*/ 1056898 h 2621087"/>
                <a:gd name="connsiteX35" fmla="*/ 253654 w 2621053"/>
                <a:gd name="connsiteY35" fmla="*/ 1056898 h 2621087"/>
                <a:gd name="connsiteX36" fmla="*/ 295929 w 2621053"/>
                <a:gd name="connsiteY36" fmla="*/ 1099173 h 2621087"/>
                <a:gd name="connsiteX37" fmla="*/ 295929 w 2621053"/>
                <a:gd name="connsiteY37" fmla="*/ 2536537 h 262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21053" h="2621087">
                  <a:moveTo>
                    <a:pt x="2367423" y="2621087"/>
                  </a:moveTo>
                  <a:lnTo>
                    <a:pt x="253654" y="2621087"/>
                  </a:lnTo>
                  <a:cubicBezTo>
                    <a:pt x="230297" y="2621087"/>
                    <a:pt x="211378" y="2602169"/>
                    <a:pt x="211378" y="2578812"/>
                  </a:cubicBezTo>
                  <a:lnTo>
                    <a:pt x="211378" y="1141449"/>
                  </a:lnTo>
                  <a:lnTo>
                    <a:pt x="42277" y="1141449"/>
                  </a:lnTo>
                  <a:cubicBezTo>
                    <a:pt x="24468" y="1141449"/>
                    <a:pt x="8562" y="1130299"/>
                    <a:pt x="2538" y="1113547"/>
                  </a:cubicBezTo>
                  <a:cubicBezTo>
                    <a:pt x="-3539" y="1096795"/>
                    <a:pt x="1534" y="1078088"/>
                    <a:pt x="15221" y="1066674"/>
                  </a:cubicBezTo>
                  <a:lnTo>
                    <a:pt x="1283482" y="9789"/>
                  </a:lnTo>
                  <a:cubicBezTo>
                    <a:pt x="1299177" y="-3263"/>
                    <a:pt x="1321953" y="-3263"/>
                    <a:pt x="1337595" y="9789"/>
                  </a:cubicBezTo>
                  <a:lnTo>
                    <a:pt x="1944669" y="515562"/>
                  </a:lnTo>
                  <a:lnTo>
                    <a:pt x="1944669" y="169115"/>
                  </a:lnTo>
                  <a:cubicBezTo>
                    <a:pt x="1944669" y="145758"/>
                    <a:pt x="1963588" y="126839"/>
                    <a:pt x="1986945" y="126839"/>
                  </a:cubicBezTo>
                  <a:lnTo>
                    <a:pt x="2367423" y="126839"/>
                  </a:lnTo>
                  <a:cubicBezTo>
                    <a:pt x="2390780" y="126839"/>
                    <a:pt x="2409699" y="145758"/>
                    <a:pt x="2409699" y="169115"/>
                  </a:cubicBezTo>
                  <a:lnTo>
                    <a:pt x="2409699" y="903121"/>
                  </a:lnTo>
                  <a:lnTo>
                    <a:pt x="2605856" y="1066727"/>
                  </a:lnTo>
                  <a:cubicBezTo>
                    <a:pt x="2619543" y="1078141"/>
                    <a:pt x="2624563" y="1096848"/>
                    <a:pt x="2618539" y="1113600"/>
                  </a:cubicBezTo>
                  <a:cubicBezTo>
                    <a:pt x="2612462" y="1130351"/>
                    <a:pt x="2596609" y="1141502"/>
                    <a:pt x="2578800" y="1141502"/>
                  </a:cubicBezTo>
                  <a:lnTo>
                    <a:pt x="2409699" y="1141502"/>
                  </a:lnTo>
                  <a:lnTo>
                    <a:pt x="2409699" y="2578865"/>
                  </a:lnTo>
                  <a:cubicBezTo>
                    <a:pt x="2409699" y="2602169"/>
                    <a:pt x="2390780" y="2621087"/>
                    <a:pt x="2367423" y="2621087"/>
                  </a:cubicBezTo>
                  <a:close/>
                  <a:moveTo>
                    <a:pt x="295929" y="2536537"/>
                  </a:moveTo>
                  <a:lnTo>
                    <a:pt x="2325148" y="2536537"/>
                  </a:lnTo>
                  <a:lnTo>
                    <a:pt x="2325148" y="1099173"/>
                  </a:lnTo>
                  <a:cubicBezTo>
                    <a:pt x="2325148" y="1075816"/>
                    <a:pt x="2344066" y="1056898"/>
                    <a:pt x="2367423" y="1056898"/>
                  </a:cubicBezTo>
                  <a:lnTo>
                    <a:pt x="2462120" y="1056898"/>
                  </a:lnTo>
                  <a:lnTo>
                    <a:pt x="2340367" y="955331"/>
                  </a:lnTo>
                  <a:cubicBezTo>
                    <a:pt x="2330749" y="947299"/>
                    <a:pt x="2325148" y="935409"/>
                    <a:pt x="2325148" y="922885"/>
                  </a:cubicBezTo>
                  <a:lnTo>
                    <a:pt x="2325148" y="211390"/>
                  </a:lnTo>
                  <a:lnTo>
                    <a:pt x="2029220" y="211390"/>
                  </a:lnTo>
                  <a:lnTo>
                    <a:pt x="2029220" y="605820"/>
                  </a:lnTo>
                  <a:cubicBezTo>
                    <a:pt x="2029220" y="622201"/>
                    <a:pt x="2019708" y="637156"/>
                    <a:pt x="2004859" y="644079"/>
                  </a:cubicBezTo>
                  <a:cubicBezTo>
                    <a:pt x="1990010" y="651054"/>
                    <a:pt x="1972465" y="648782"/>
                    <a:pt x="1959889" y="638266"/>
                  </a:cubicBezTo>
                  <a:lnTo>
                    <a:pt x="1310539" y="97299"/>
                  </a:lnTo>
                  <a:lnTo>
                    <a:pt x="159063" y="1056898"/>
                  </a:lnTo>
                  <a:lnTo>
                    <a:pt x="253654" y="1056898"/>
                  </a:lnTo>
                  <a:cubicBezTo>
                    <a:pt x="277011" y="1056898"/>
                    <a:pt x="295929" y="1075816"/>
                    <a:pt x="295929" y="1099173"/>
                  </a:cubicBezTo>
                  <a:lnTo>
                    <a:pt x="295929" y="25365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2D6266C-1310-419B-8A0F-FF9FD3D424DD}"/>
                </a:ext>
              </a:extLst>
            </p:cNvPr>
            <p:cNvSpPr/>
            <p:nvPr/>
          </p:nvSpPr>
          <p:spPr>
            <a:xfrm>
              <a:off x="4812694" y="4783762"/>
              <a:ext cx="2780197" cy="107096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3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1609B87-88DB-46B2-B687-B16630CB00EE}"/>
              </a:ext>
            </a:extLst>
          </p:cNvPr>
          <p:cNvSpPr txBox="1"/>
          <p:nvPr/>
        </p:nvSpPr>
        <p:spPr>
          <a:xfrm>
            <a:off x="8612472" y="4066804"/>
            <a:ext cx="3296289" cy="20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“I appreciate that Rialto was implemented quickly. Also, our implementation manager was very responsive.”</a:t>
            </a:r>
            <a:br>
              <a:rPr kumimoji="0" lang="en-US" sz="1800" b="0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Calibri" panose="020F0502020204030204" pitchFamily="34" charset="0"/>
                <a:cs typeface="+mn-cs"/>
              </a:rPr>
              <a:t>— </a:t>
            </a:r>
            <a:r>
              <a:rPr kumimoji="0" lang="en-US" sz="1800" b="1" i="1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Open Sans Light" charset="0"/>
                <a:cs typeface="Open Sans Light" charset="0"/>
              </a:rPr>
              <a:t>Embry 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94235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B51C9-0535-4590-B249-398345A1F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Rialto’s Journey Continues</a:t>
            </a:r>
            <a:br>
              <a:rPr lang="en-US"/>
            </a:br>
            <a:r>
              <a:rPr lang="en-US" i="1"/>
              <a:t>Coming in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EAAD-545E-420D-8CCB-BEC1300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04165" indent="-304165"/>
            <a:r>
              <a:rPr lang="en-US"/>
              <a:t>Title Alerts and Faculty Title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F0CB-6998-4BBE-A86B-AF4E6C0D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962" y="1432229"/>
            <a:ext cx="3441609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Lists of titles created according to a library-defined query and ranking. 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New lists drawn up at pre-defined intervals (weekly, biweekly, or monthly) for review by library staff 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Title alerts may be shared with faculty, who will be able to review title alert lists and recommend titles for purchase</a:t>
            </a:r>
          </a:p>
          <a:p>
            <a:pPr>
              <a:lnSpc>
                <a:spcPct val="120000"/>
              </a:lnSpc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BBE72-3091-453C-AC15-EE42D8070E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F1D88-5FE4-4573-B099-219121FC5416}"/>
              </a:ext>
            </a:extLst>
          </p:cNvPr>
          <p:cNvSpPr/>
          <p:nvPr/>
        </p:nvSpPr>
        <p:spPr>
          <a:xfrm>
            <a:off x="8921058" y="391009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Efficiency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Группа 5230">
            <a:extLst>
              <a:ext uri="{FF2B5EF4-FFF2-40B4-BE49-F238E27FC236}">
                <a16:creationId xmlns:a16="http://schemas.microsoft.com/office/drawing/2014/main" id="{2B518D41-DA89-4718-B7B4-8BA3A076C3BE}"/>
              </a:ext>
            </a:extLst>
          </p:cNvPr>
          <p:cNvGrpSpPr/>
          <p:nvPr/>
        </p:nvGrpSpPr>
        <p:grpSpPr>
          <a:xfrm>
            <a:off x="9200562" y="391010"/>
            <a:ext cx="471339" cy="466882"/>
            <a:chOff x="6506267" y="2661781"/>
            <a:chExt cx="261541" cy="261542"/>
          </a:xfrm>
        </p:grpSpPr>
        <p:sp>
          <p:nvSpPr>
            <p:cNvPr id="19" name="Freeform 1774">
              <a:extLst>
                <a:ext uri="{FF2B5EF4-FFF2-40B4-BE49-F238E27FC236}">
                  <a16:creationId xmlns:a16="http://schemas.microsoft.com/office/drawing/2014/main" id="{06DD55C5-5458-4705-860C-59483748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39" y="2661781"/>
              <a:ext cx="154454" cy="261542"/>
            </a:xfrm>
            <a:custGeom>
              <a:avLst/>
              <a:gdLst>
                <a:gd name="T0" fmla="*/ 75 w 75"/>
                <a:gd name="T1" fmla="*/ 24 h 127"/>
                <a:gd name="T2" fmla="*/ 75 w 75"/>
                <a:gd name="T3" fmla="*/ 6 h 127"/>
                <a:gd name="T4" fmla="*/ 75 w 75"/>
                <a:gd name="T5" fmla="*/ 0 h 127"/>
                <a:gd name="T6" fmla="*/ 0 w 75"/>
                <a:gd name="T7" fmla="*/ 0 h 127"/>
                <a:gd name="T8" fmla="*/ 0 w 75"/>
                <a:gd name="T9" fmla="*/ 28 h 127"/>
                <a:gd name="T10" fmla="*/ 23 w 75"/>
                <a:gd name="T11" fmla="*/ 63 h 127"/>
                <a:gd name="T12" fmla="*/ 0 w 75"/>
                <a:gd name="T13" fmla="*/ 98 h 127"/>
                <a:gd name="T14" fmla="*/ 0 w 75"/>
                <a:gd name="T15" fmla="*/ 127 h 127"/>
                <a:gd name="T16" fmla="*/ 75 w 75"/>
                <a:gd name="T17" fmla="*/ 127 h 127"/>
                <a:gd name="T18" fmla="*/ 75 w 75"/>
                <a:gd name="T19" fmla="*/ 98 h 127"/>
                <a:gd name="T20" fmla="*/ 75 w 75"/>
                <a:gd name="T21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7">
                  <a:moveTo>
                    <a:pt x="75" y="24"/>
                  </a:moveTo>
                  <a:cubicBezTo>
                    <a:pt x="75" y="22"/>
                    <a:pt x="75" y="7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9" y="57"/>
                    <a:pt x="23" y="63"/>
                  </a:cubicBezTo>
                  <a:cubicBezTo>
                    <a:pt x="9" y="69"/>
                    <a:pt x="0" y="82"/>
                    <a:pt x="0" y="9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97"/>
                    <a:pt x="75" y="101"/>
                    <a:pt x="75" y="10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775">
              <a:extLst>
                <a:ext uri="{FF2B5EF4-FFF2-40B4-BE49-F238E27FC236}">
                  <a16:creationId xmlns:a16="http://schemas.microsoft.com/office/drawing/2014/main" id="{A64E3043-96D0-461B-B931-5317784A5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661781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776">
              <a:extLst>
                <a:ext uri="{FF2B5EF4-FFF2-40B4-BE49-F238E27FC236}">
                  <a16:creationId xmlns:a16="http://schemas.microsoft.com/office/drawing/2014/main" id="{401FDDFB-7292-4435-B90B-43476CF0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923323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777">
              <a:extLst>
                <a:ext uri="{FF2B5EF4-FFF2-40B4-BE49-F238E27FC236}">
                  <a16:creationId xmlns:a16="http://schemas.microsoft.com/office/drawing/2014/main" id="{B618F884-FE33-49CD-B683-50761BFF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345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1778">
              <a:extLst>
                <a:ext uri="{FF2B5EF4-FFF2-40B4-BE49-F238E27FC236}">
                  <a16:creationId xmlns:a16="http://schemas.microsoft.com/office/drawing/2014/main" id="{938159C2-BAB4-48AE-A5EA-7DA50C7F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3652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1779">
              <a:extLst>
                <a:ext uri="{FF2B5EF4-FFF2-40B4-BE49-F238E27FC236}">
                  <a16:creationId xmlns:a16="http://schemas.microsoft.com/office/drawing/2014/main" id="{806A2CAA-FC20-4314-9072-FD8E055BD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99" y="2859482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Oval 1780">
              <a:extLst>
                <a:ext uri="{FF2B5EF4-FFF2-40B4-BE49-F238E27FC236}">
                  <a16:creationId xmlns:a16="http://schemas.microsoft.com/office/drawing/2014/main" id="{E6AE5EB3-042B-425E-9A08-4D09662E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592" y="2717385"/>
              <a:ext cx="146216" cy="146216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781">
              <a:extLst>
                <a:ext uri="{FF2B5EF4-FFF2-40B4-BE49-F238E27FC236}">
                  <a16:creationId xmlns:a16="http://schemas.microsoft.com/office/drawing/2014/main" id="{12B72D55-F9CC-4A84-A416-77BD8410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602" y="2785344"/>
              <a:ext cx="28831" cy="2883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782">
              <a:extLst>
                <a:ext uri="{FF2B5EF4-FFF2-40B4-BE49-F238E27FC236}">
                  <a16:creationId xmlns:a16="http://schemas.microsoft.com/office/drawing/2014/main" id="{CB16010A-F800-47B0-847B-90983C343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5433" y="2768869"/>
              <a:ext cx="47366" cy="4530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1783">
              <a:extLst>
                <a:ext uri="{FF2B5EF4-FFF2-40B4-BE49-F238E27FC236}">
                  <a16:creationId xmlns:a16="http://schemas.microsoft.com/office/drawing/2014/main" id="{2C41E328-0A64-4996-83AD-120D431A4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098" y="2690613"/>
              <a:ext cx="15033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4EC0E7-21A5-4975-84DD-8351B211AB11}"/>
              </a:ext>
            </a:extLst>
          </p:cNvPr>
          <p:cNvSpPr/>
          <p:nvPr/>
        </p:nvSpPr>
        <p:spPr>
          <a:xfrm>
            <a:off x="8921058" y="241195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713607-513D-41EA-B6BC-C19ECA5F88E0}"/>
              </a:ext>
            </a:extLst>
          </p:cNvPr>
          <p:cNvSpPr/>
          <p:nvPr/>
        </p:nvSpPr>
        <p:spPr>
          <a:xfrm>
            <a:off x="8838418" y="385558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Collaboration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89DCDB-A645-4DAD-B8A8-40F4952E9297}"/>
              </a:ext>
            </a:extLst>
          </p:cNvPr>
          <p:cNvGrpSpPr/>
          <p:nvPr/>
        </p:nvGrpSpPr>
        <p:grpSpPr>
          <a:xfrm>
            <a:off x="9063499" y="284550"/>
            <a:ext cx="686571" cy="670760"/>
            <a:chOff x="9110633" y="323630"/>
            <a:chExt cx="686571" cy="670760"/>
          </a:xfrm>
        </p:grpSpPr>
        <p:pic>
          <p:nvPicPr>
            <p:cNvPr id="32" name="Graphic 31" descr="User with solid fill">
              <a:extLst>
                <a:ext uri="{FF2B5EF4-FFF2-40B4-BE49-F238E27FC236}">
                  <a16:creationId xmlns:a16="http://schemas.microsoft.com/office/drawing/2014/main" id="{5FB082C1-1A4B-473D-BC5C-782869EC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110633" y="605982"/>
              <a:ext cx="345574" cy="345574"/>
            </a:xfrm>
            <a:prstGeom prst="rect">
              <a:avLst/>
            </a:prstGeom>
          </p:spPr>
        </p:pic>
        <p:pic>
          <p:nvPicPr>
            <p:cNvPr id="33" name="Graphic 32" descr="User with solid fill">
              <a:extLst>
                <a:ext uri="{FF2B5EF4-FFF2-40B4-BE49-F238E27FC236}">
                  <a16:creationId xmlns:a16="http://schemas.microsoft.com/office/drawing/2014/main" id="{93DD2590-1779-45B0-89AC-9EF4991C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72402" y="330669"/>
              <a:ext cx="324802" cy="324802"/>
            </a:xfrm>
            <a:prstGeom prst="rect">
              <a:avLst/>
            </a:prstGeom>
          </p:spPr>
        </p:pic>
        <p:pic>
          <p:nvPicPr>
            <p:cNvPr id="34" name="Graphic 33" descr="Line arrow: Clockwise curve with solid fill">
              <a:extLst>
                <a:ext uri="{FF2B5EF4-FFF2-40B4-BE49-F238E27FC236}">
                  <a16:creationId xmlns:a16="http://schemas.microsoft.com/office/drawing/2014/main" id="{FF7F430C-E918-49EC-8346-F3280662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>
              <a:off x="9156172" y="336650"/>
              <a:ext cx="354958" cy="328918"/>
            </a:xfrm>
            <a:prstGeom prst="rect">
              <a:avLst/>
            </a:prstGeom>
          </p:spPr>
        </p:pic>
        <p:pic>
          <p:nvPicPr>
            <p:cNvPr id="35" name="Graphic 34" descr="Line arrow: Clockwise curve with solid fill">
              <a:extLst>
                <a:ext uri="{FF2B5EF4-FFF2-40B4-BE49-F238E27FC236}">
                  <a16:creationId xmlns:a16="http://schemas.microsoft.com/office/drawing/2014/main" id="{617A70B0-A44D-4EAB-AD12-1E347FD4E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 flipH="1" flipV="1">
              <a:off x="9420769" y="652452"/>
              <a:ext cx="354958" cy="328918"/>
            </a:xfrm>
            <a:prstGeom prst="rect">
              <a:avLst/>
            </a:prstGeom>
          </p:spPr>
        </p:pic>
      </p:grpSp>
      <p:pic>
        <p:nvPicPr>
          <p:cNvPr id="1026" name="Picture 1">
            <a:extLst>
              <a:ext uri="{FF2B5EF4-FFF2-40B4-BE49-F238E27FC236}">
                <a16:creationId xmlns:a16="http://schemas.microsoft.com/office/drawing/2014/main" id="{943BD06A-2B49-499D-82BF-A2E8167B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9" y="912476"/>
            <a:ext cx="6620483" cy="322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5CAFD3D8-6EC8-4FE9-B101-973AE25C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7" y="2654255"/>
            <a:ext cx="7362944" cy="361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5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EAAD-545E-420D-8CCB-BEC1300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effectLst/>
              </a:rPr>
              <a:t>Search from Alma 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F0CB-6998-4BBE-A86B-AF4E6C0D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410" y="1499629"/>
            <a:ext cx="3441609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Search in Rialto from Alma Reading List management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Reading list context as part of the purchasing decision process 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Streamlines the work</a:t>
            </a:r>
            <a:r>
              <a:rPr lang="en-US" sz="2000"/>
              <a:t>flow for libraries whose staff both manage reading lists and order in Rialto without purchase requests.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BBE72-3091-453C-AC15-EE42D8070E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F3694E-A7FB-43B2-A8A2-412AE0E77E92}"/>
              </a:ext>
            </a:extLst>
          </p:cNvPr>
          <p:cNvSpPr/>
          <p:nvPr/>
        </p:nvSpPr>
        <p:spPr>
          <a:xfrm>
            <a:off x="8921058" y="264111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F1D88-5FE4-4573-B099-219121FC5416}"/>
              </a:ext>
            </a:extLst>
          </p:cNvPr>
          <p:cNvSpPr/>
          <p:nvPr/>
        </p:nvSpPr>
        <p:spPr>
          <a:xfrm>
            <a:off x="8921058" y="391009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Efficiency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Группа 5230">
            <a:extLst>
              <a:ext uri="{FF2B5EF4-FFF2-40B4-BE49-F238E27FC236}">
                <a16:creationId xmlns:a16="http://schemas.microsoft.com/office/drawing/2014/main" id="{2B518D41-DA89-4718-B7B4-8BA3A076C3BE}"/>
              </a:ext>
            </a:extLst>
          </p:cNvPr>
          <p:cNvGrpSpPr/>
          <p:nvPr/>
        </p:nvGrpSpPr>
        <p:grpSpPr>
          <a:xfrm>
            <a:off x="9200562" y="391010"/>
            <a:ext cx="471339" cy="466882"/>
            <a:chOff x="6506267" y="2661781"/>
            <a:chExt cx="261541" cy="261542"/>
          </a:xfrm>
        </p:grpSpPr>
        <p:sp>
          <p:nvSpPr>
            <p:cNvPr id="19" name="Freeform 1774">
              <a:extLst>
                <a:ext uri="{FF2B5EF4-FFF2-40B4-BE49-F238E27FC236}">
                  <a16:creationId xmlns:a16="http://schemas.microsoft.com/office/drawing/2014/main" id="{06DD55C5-5458-4705-860C-59483748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39" y="2661781"/>
              <a:ext cx="154454" cy="261542"/>
            </a:xfrm>
            <a:custGeom>
              <a:avLst/>
              <a:gdLst>
                <a:gd name="T0" fmla="*/ 75 w 75"/>
                <a:gd name="T1" fmla="*/ 24 h 127"/>
                <a:gd name="T2" fmla="*/ 75 w 75"/>
                <a:gd name="T3" fmla="*/ 6 h 127"/>
                <a:gd name="T4" fmla="*/ 75 w 75"/>
                <a:gd name="T5" fmla="*/ 0 h 127"/>
                <a:gd name="T6" fmla="*/ 0 w 75"/>
                <a:gd name="T7" fmla="*/ 0 h 127"/>
                <a:gd name="T8" fmla="*/ 0 w 75"/>
                <a:gd name="T9" fmla="*/ 28 h 127"/>
                <a:gd name="T10" fmla="*/ 23 w 75"/>
                <a:gd name="T11" fmla="*/ 63 h 127"/>
                <a:gd name="T12" fmla="*/ 0 w 75"/>
                <a:gd name="T13" fmla="*/ 98 h 127"/>
                <a:gd name="T14" fmla="*/ 0 w 75"/>
                <a:gd name="T15" fmla="*/ 127 h 127"/>
                <a:gd name="T16" fmla="*/ 75 w 75"/>
                <a:gd name="T17" fmla="*/ 127 h 127"/>
                <a:gd name="T18" fmla="*/ 75 w 75"/>
                <a:gd name="T19" fmla="*/ 98 h 127"/>
                <a:gd name="T20" fmla="*/ 75 w 75"/>
                <a:gd name="T21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7">
                  <a:moveTo>
                    <a:pt x="75" y="24"/>
                  </a:moveTo>
                  <a:cubicBezTo>
                    <a:pt x="75" y="22"/>
                    <a:pt x="75" y="7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9" y="57"/>
                    <a:pt x="23" y="63"/>
                  </a:cubicBezTo>
                  <a:cubicBezTo>
                    <a:pt x="9" y="69"/>
                    <a:pt x="0" y="82"/>
                    <a:pt x="0" y="9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97"/>
                    <a:pt x="75" y="101"/>
                    <a:pt x="75" y="10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775">
              <a:extLst>
                <a:ext uri="{FF2B5EF4-FFF2-40B4-BE49-F238E27FC236}">
                  <a16:creationId xmlns:a16="http://schemas.microsoft.com/office/drawing/2014/main" id="{A64E3043-96D0-461B-B931-5317784A5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661781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776">
              <a:extLst>
                <a:ext uri="{FF2B5EF4-FFF2-40B4-BE49-F238E27FC236}">
                  <a16:creationId xmlns:a16="http://schemas.microsoft.com/office/drawing/2014/main" id="{401FDDFB-7292-4435-B90B-43476CF0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923323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777">
              <a:extLst>
                <a:ext uri="{FF2B5EF4-FFF2-40B4-BE49-F238E27FC236}">
                  <a16:creationId xmlns:a16="http://schemas.microsoft.com/office/drawing/2014/main" id="{B618F884-FE33-49CD-B683-50761BFF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345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1778">
              <a:extLst>
                <a:ext uri="{FF2B5EF4-FFF2-40B4-BE49-F238E27FC236}">
                  <a16:creationId xmlns:a16="http://schemas.microsoft.com/office/drawing/2014/main" id="{938159C2-BAB4-48AE-A5EA-7DA50C7F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3652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1779">
              <a:extLst>
                <a:ext uri="{FF2B5EF4-FFF2-40B4-BE49-F238E27FC236}">
                  <a16:creationId xmlns:a16="http://schemas.microsoft.com/office/drawing/2014/main" id="{806A2CAA-FC20-4314-9072-FD8E055BD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99" y="2859482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Oval 1780">
              <a:extLst>
                <a:ext uri="{FF2B5EF4-FFF2-40B4-BE49-F238E27FC236}">
                  <a16:creationId xmlns:a16="http://schemas.microsoft.com/office/drawing/2014/main" id="{E6AE5EB3-042B-425E-9A08-4D09662E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592" y="2717385"/>
              <a:ext cx="146216" cy="146216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781">
              <a:extLst>
                <a:ext uri="{FF2B5EF4-FFF2-40B4-BE49-F238E27FC236}">
                  <a16:creationId xmlns:a16="http://schemas.microsoft.com/office/drawing/2014/main" id="{12B72D55-F9CC-4A84-A416-77BD8410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602" y="2785344"/>
              <a:ext cx="28831" cy="2883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782">
              <a:extLst>
                <a:ext uri="{FF2B5EF4-FFF2-40B4-BE49-F238E27FC236}">
                  <a16:creationId xmlns:a16="http://schemas.microsoft.com/office/drawing/2014/main" id="{CB16010A-F800-47B0-847B-90983C343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5433" y="2768869"/>
              <a:ext cx="47366" cy="4530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1783">
              <a:extLst>
                <a:ext uri="{FF2B5EF4-FFF2-40B4-BE49-F238E27FC236}">
                  <a16:creationId xmlns:a16="http://schemas.microsoft.com/office/drawing/2014/main" id="{2C41E328-0A64-4996-83AD-120D431A4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098" y="2690613"/>
              <a:ext cx="15033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79FEBC1-929E-43FA-9B14-31CA888B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4" y="1182864"/>
            <a:ext cx="7152235" cy="28539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65AD64-47E7-4E22-829A-B4D3BC6D7421}"/>
              </a:ext>
            </a:extLst>
          </p:cNvPr>
          <p:cNvSpPr/>
          <p:nvPr/>
        </p:nvSpPr>
        <p:spPr>
          <a:xfrm>
            <a:off x="6697133" y="1182864"/>
            <a:ext cx="1388534" cy="3029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1DEF68-6162-45D3-82C8-AB7BB48A788E}"/>
              </a:ext>
            </a:extLst>
          </p:cNvPr>
          <p:cNvSpPr/>
          <p:nvPr/>
        </p:nvSpPr>
        <p:spPr>
          <a:xfrm>
            <a:off x="1576567" y="1499629"/>
            <a:ext cx="1048100" cy="2868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967D4C-BEB7-493E-9229-7E3403427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7"/>
          <a:stretch/>
        </p:blipFill>
        <p:spPr>
          <a:xfrm>
            <a:off x="374981" y="2952753"/>
            <a:ext cx="6288607" cy="3295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1B1B11-64AE-44F4-ACFA-ADA090195261}"/>
              </a:ext>
            </a:extLst>
          </p:cNvPr>
          <p:cNvSpPr/>
          <p:nvPr/>
        </p:nvSpPr>
        <p:spPr>
          <a:xfrm>
            <a:off x="5503236" y="5941931"/>
            <a:ext cx="928636" cy="264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EAAD-545E-420D-8CCB-BEC1300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Community Selection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F0CB-6998-4BBE-A86B-AF4E6C0D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747" y="1337002"/>
            <a:ext cx="2839571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</a:rPr>
              <a:t>Use the power of community sharing to enhance your Rialto selection plan</a:t>
            </a:r>
            <a:endParaRPr lang="en-US" sz="2000" kern="120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Share a selection plan or recommendation feed with the Rialto community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  <a:latin typeface="+mn-lt"/>
              </a:rPr>
              <a:t>Users may preview shared plans and save them to the local institution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BBE72-3091-453C-AC15-EE42D8070E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F1D88-5FE4-4573-B099-219121FC5416}"/>
              </a:ext>
            </a:extLst>
          </p:cNvPr>
          <p:cNvSpPr/>
          <p:nvPr/>
        </p:nvSpPr>
        <p:spPr>
          <a:xfrm>
            <a:off x="8921058" y="391009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Efficiency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Группа 5230">
            <a:extLst>
              <a:ext uri="{FF2B5EF4-FFF2-40B4-BE49-F238E27FC236}">
                <a16:creationId xmlns:a16="http://schemas.microsoft.com/office/drawing/2014/main" id="{2B518D41-DA89-4718-B7B4-8BA3A076C3BE}"/>
              </a:ext>
            </a:extLst>
          </p:cNvPr>
          <p:cNvGrpSpPr/>
          <p:nvPr/>
        </p:nvGrpSpPr>
        <p:grpSpPr>
          <a:xfrm>
            <a:off x="9200562" y="391010"/>
            <a:ext cx="471339" cy="466882"/>
            <a:chOff x="6506267" y="2661781"/>
            <a:chExt cx="261541" cy="261542"/>
          </a:xfrm>
        </p:grpSpPr>
        <p:sp>
          <p:nvSpPr>
            <p:cNvPr id="19" name="Freeform 1774">
              <a:extLst>
                <a:ext uri="{FF2B5EF4-FFF2-40B4-BE49-F238E27FC236}">
                  <a16:creationId xmlns:a16="http://schemas.microsoft.com/office/drawing/2014/main" id="{06DD55C5-5458-4705-860C-59483748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39" y="2661781"/>
              <a:ext cx="154454" cy="261542"/>
            </a:xfrm>
            <a:custGeom>
              <a:avLst/>
              <a:gdLst>
                <a:gd name="T0" fmla="*/ 75 w 75"/>
                <a:gd name="T1" fmla="*/ 24 h 127"/>
                <a:gd name="T2" fmla="*/ 75 w 75"/>
                <a:gd name="T3" fmla="*/ 6 h 127"/>
                <a:gd name="T4" fmla="*/ 75 w 75"/>
                <a:gd name="T5" fmla="*/ 0 h 127"/>
                <a:gd name="T6" fmla="*/ 0 w 75"/>
                <a:gd name="T7" fmla="*/ 0 h 127"/>
                <a:gd name="T8" fmla="*/ 0 w 75"/>
                <a:gd name="T9" fmla="*/ 28 h 127"/>
                <a:gd name="T10" fmla="*/ 23 w 75"/>
                <a:gd name="T11" fmla="*/ 63 h 127"/>
                <a:gd name="T12" fmla="*/ 0 w 75"/>
                <a:gd name="T13" fmla="*/ 98 h 127"/>
                <a:gd name="T14" fmla="*/ 0 w 75"/>
                <a:gd name="T15" fmla="*/ 127 h 127"/>
                <a:gd name="T16" fmla="*/ 75 w 75"/>
                <a:gd name="T17" fmla="*/ 127 h 127"/>
                <a:gd name="T18" fmla="*/ 75 w 75"/>
                <a:gd name="T19" fmla="*/ 98 h 127"/>
                <a:gd name="T20" fmla="*/ 75 w 75"/>
                <a:gd name="T21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7">
                  <a:moveTo>
                    <a:pt x="75" y="24"/>
                  </a:moveTo>
                  <a:cubicBezTo>
                    <a:pt x="75" y="22"/>
                    <a:pt x="75" y="7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9" y="57"/>
                    <a:pt x="23" y="63"/>
                  </a:cubicBezTo>
                  <a:cubicBezTo>
                    <a:pt x="9" y="69"/>
                    <a:pt x="0" y="82"/>
                    <a:pt x="0" y="9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97"/>
                    <a:pt x="75" y="101"/>
                    <a:pt x="75" y="10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775">
              <a:extLst>
                <a:ext uri="{FF2B5EF4-FFF2-40B4-BE49-F238E27FC236}">
                  <a16:creationId xmlns:a16="http://schemas.microsoft.com/office/drawing/2014/main" id="{A64E3043-96D0-461B-B931-5317784A5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661781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776">
              <a:extLst>
                <a:ext uri="{FF2B5EF4-FFF2-40B4-BE49-F238E27FC236}">
                  <a16:creationId xmlns:a16="http://schemas.microsoft.com/office/drawing/2014/main" id="{401FDDFB-7292-4435-B90B-43476CF0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923323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777">
              <a:extLst>
                <a:ext uri="{FF2B5EF4-FFF2-40B4-BE49-F238E27FC236}">
                  <a16:creationId xmlns:a16="http://schemas.microsoft.com/office/drawing/2014/main" id="{B618F884-FE33-49CD-B683-50761BFF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345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1778">
              <a:extLst>
                <a:ext uri="{FF2B5EF4-FFF2-40B4-BE49-F238E27FC236}">
                  <a16:creationId xmlns:a16="http://schemas.microsoft.com/office/drawing/2014/main" id="{938159C2-BAB4-48AE-A5EA-7DA50C7F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3652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1779">
              <a:extLst>
                <a:ext uri="{FF2B5EF4-FFF2-40B4-BE49-F238E27FC236}">
                  <a16:creationId xmlns:a16="http://schemas.microsoft.com/office/drawing/2014/main" id="{806A2CAA-FC20-4314-9072-FD8E055BD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99" y="2859482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Oval 1780">
              <a:extLst>
                <a:ext uri="{FF2B5EF4-FFF2-40B4-BE49-F238E27FC236}">
                  <a16:creationId xmlns:a16="http://schemas.microsoft.com/office/drawing/2014/main" id="{E6AE5EB3-042B-425E-9A08-4D09662E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592" y="2717385"/>
              <a:ext cx="146216" cy="146216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781">
              <a:extLst>
                <a:ext uri="{FF2B5EF4-FFF2-40B4-BE49-F238E27FC236}">
                  <a16:creationId xmlns:a16="http://schemas.microsoft.com/office/drawing/2014/main" id="{12B72D55-F9CC-4A84-A416-77BD8410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602" y="2785344"/>
              <a:ext cx="28831" cy="2883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782">
              <a:extLst>
                <a:ext uri="{FF2B5EF4-FFF2-40B4-BE49-F238E27FC236}">
                  <a16:creationId xmlns:a16="http://schemas.microsoft.com/office/drawing/2014/main" id="{CB16010A-F800-47B0-847B-90983C343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5433" y="2768869"/>
              <a:ext cx="47366" cy="4530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1783">
              <a:extLst>
                <a:ext uri="{FF2B5EF4-FFF2-40B4-BE49-F238E27FC236}">
                  <a16:creationId xmlns:a16="http://schemas.microsoft.com/office/drawing/2014/main" id="{2C41E328-0A64-4996-83AD-120D431A4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098" y="2690613"/>
              <a:ext cx="15033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4EC0E7-21A5-4975-84DD-8351B211AB11}"/>
              </a:ext>
            </a:extLst>
          </p:cNvPr>
          <p:cNvSpPr/>
          <p:nvPr/>
        </p:nvSpPr>
        <p:spPr>
          <a:xfrm>
            <a:off x="8921058" y="241195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713607-513D-41EA-B6BC-C19ECA5F88E0}"/>
              </a:ext>
            </a:extLst>
          </p:cNvPr>
          <p:cNvSpPr/>
          <p:nvPr/>
        </p:nvSpPr>
        <p:spPr>
          <a:xfrm>
            <a:off x="8838418" y="385558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Collaboration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89DCDB-A645-4DAD-B8A8-40F4952E9297}"/>
              </a:ext>
            </a:extLst>
          </p:cNvPr>
          <p:cNvGrpSpPr/>
          <p:nvPr/>
        </p:nvGrpSpPr>
        <p:grpSpPr>
          <a:xfrm>
            <a:off x="9063499" y="284550"/>
            <a:ext cx="686571" cy="670760"/>
            <a:chOff x="9110633" y="323630"/>
            <a:chExt cx="686571" cy="670760"/>
          </a:xfrm>
        </p:grpSpPr>
        <p:pic>
          <p:nvPicPr>
            <p:cNvPr id="32" name="Graphic 31" descr="User with solid fill">
              <a:extLst>
                <a:ext uri="{FF2B5EF4-FFF2-40B4-BE49-F238E27FC236}">
                  <a16:creationId xmlns:a16="http://schemas.microsoft.com/office/drawing/2014/main" id="{5FB082C1-1A4B-473D-BC5C-782869EC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110633" y="605982"/>
              <a:ext cx="345574" cy="345574"/>
            </a:xfrm>
            <a:prstGeom prst="rect">
              <a:avLst/>
            </a:prstGeom>
          </p:spPr>
        </p:pic>
        <p:pic>
          <p:nvPicPr>
            <p:cNvPr id="33" name="Graphic 32" descr="User with solid fill">
              <a:extLst>
                <a:ext uri="{FF2B5EF4-FFF2-40B4-BE49-F238E27FC236}">
                  <a16:creationId xmlns:a16="http://schemas.microsoft.com/office/drawing/2014/main" id="{93DD2590-1779-45B0-89AC-9EF4991C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72402" y="330669"/>
              <a:ext cx="324802" cy="324802"/>
            </a:xfrm>
            <a:prstGeom prst="rect">
              <a:avLst/>
            </a:prstGeom>
          </p:spPr>
        </p:pic>
        <p:pic>
          <p:nvPicPr>
            <p:cNvPr id="34" name="Graphic 33" descr="Line arrow: Clockwise curve with solid fill">
              <a:extLst>
                <a:ext uri="{FF2B5EF4-FFF2-40B4-BE49-F238E27FC236}">
                  <a16:creationId xmlns:a16="http://schemas.microsoft.com/office/drawing/2014/main" id="{FF7F430C-E918-49EC-8346-F3280662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>
              <a:off x="9156172" y="336650"/>
              <a:ext cx="354958" cy="328918"/>
            </a:xfrm>
            <a:prstGeom prst="rect">
              <a:avLst/>
            </a:prstGeom>
          </p:spPr>
        </p:pic>
        <p:pic>
          <p:nvPicPr>
            <p:cNvPr id="35" name="Graphic 34" descr="Line arrow: Clockwise curve with solid fill">
              <a:extLst>
                <a:ext uri="{FF2B5EF4-FFF2-40B4-BE49-F238E27FC236}">
                  <a16:creationId xmlns:a16="http://schemas.microsoft.com/office/drawing/2014/main" id="{617A70B0-A44D-4EAB-AD12-1E347FD4E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 flipH="1" flipV="1">
              <a:off x="9420769" y="652452"/>
              <a:ext cx="354958" cy="32891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C580F66-EF30-497B-9432-96EB3F811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76" y="1401139"/>
            <a:ext cx="8730842" cy="311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25AB8-CE36-43A2-B3E1-7F9D5EBB70A9}"/>
              </a:ext>
            </a:extLst>
          </p:cNvPr>
          <p:cNvSpPr/>
          <p:nvPr/>
        </p:nvSpPr>
        <p:spPr>
          <a:xfrm>
            <a:off x="6906102" y="3428998"/>
            <a:ext cx="1768456" cy="744071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9951F6-0F91-4E38-8ECE-B50B4C3CC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153" y="3533808"/>
            <a:ext cx="1524000" cy="5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9F2B-7CB3-4214-B662-C29D79CF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And there is so much more to 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133B8-BF36-4A0E-9D4E-0B9064881CD5}"/>
              </a:ext>
            </a:extLst>
          </p:cNvPr>
          <p:cNvSpPr txBox="1"/>
          <p:nvPr/>
        </p:nvSpPr>
        <p:spPr>
          <a:xfrm>
            <a:off x="8449954" y="1060024"/>
            <a:ext cx="331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srgbClr val="000000"/>
                </a:solidFill>
                <a:latin typeface="Calibri"/>
              </a:rPr>
              <a:t>Visit the Rialto Roadmap in the Knowledge Center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00FC5-D63D-42AB-B9BB-D6695A5BE361}"/>
              </a:ext>
            </a:extLst>
          </p:cNvPr>
          <p:cNvSpPr/>
          <p:nvPr/>
        </p:nvSpPr>
        <p:spPr>
          <a:xfrm>
            <a:off x="0" y="5690200"/>
            <a:ext cx="11793924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867" b="1">
                <a:solidFill>
                  <a:srgbClr val="000000"/>
                </a:solidFill>
                <a:latin typeface="Calibri"/>
                <a:hlinkClick r:id="rId2"/>
              </a:rPr>
              <a:t>https://knowledge.exlibrisgroup.com/Rialto/Product_Materials/020Roadmap/Rialto_2022_Roadmap</a:t>
            </a:r>
            <a:r>
              <a:rPr lang="en-US" sz="1867" b="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FC925-4BD5-4C40-A6EA-F04B5C0C2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30"/>
          <a:stretch/>
        </p:blipFill>
        <p:spPr>
          <a:xfrm>
            <a:off x="8568274" y="2089074"/>
            <a:ext cx="3074035" cy="316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4044-7174-478B-9F48-FDCDA245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05" y="1150388"/>
            <a:ext cx="7292615" cy="410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36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Yuval Kiselstein</a:t>
            </a:r>
          </a:p>
          <a:p>
            <a:r>
              <a:rPr lang="en-US"/>
              <a:t>Yuval.Kiselstein@clarivate.com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7D6B3E88-E555-41AD-B374-2B42C204261B}"/>
              </a:ext>
            </a:extLst>
          </p:cNvPr>
          <p:cNvSpPr/>
          <p:nvPr/>
        </p:nvSpPr>
        <p:spPr>
          <a:xfrm>
            <a:off x="8648388" y="128587"/>
            <a:ext cx="6644389" cy="6400801"/>
          </a:xfrm>
          <a:prstGeom prst="donut">
            <a:avLst>
              <a:gd name="adj" fmla="val 10218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5C38C-E75B-43FC-86A2-3727A778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+mn-lt"/>
              </a:rPr>
              <a:t>Growing Community and Collaboration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44D3C0-C55C-4BC8-B14C-CECC0DA2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028735"/>
            <a:ext cx="6409128" cy="5184576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100+ Rialto Libraries in North America! </a:t>
            </a:r>
          </a:p>
          <a:p>
            <a:pPr marL="457200" lvl="1" indent="0">
              <a:buNone/>
            </a:pPr>
            <a:r>
              <a:rPr lang="en-US" i="1">
                <a:solidFill>
                  <a:schemeClr val="tx1"/>
                </a:solidFill>
              </a:rPr>
              <a:t>Since last ELUNA</a:t>
            </a:r>
            <a:r>
              <a:rPr lang="en-US">
                <a:solidFill>
                  <a:schemeClr val="tx1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>
                <a:solidFill>
                  <a:schemeClr val="tx1"/>
                </a:solidFill>
              </a:rPr>
              <a:t>	100 New Rialto Customers Globally</a:t>
            </a:r>
          </a:p>
          <a:p>
            <a:pPr marL="457200" lvl="1" indent="0">
              <a:buNone/>
            </a:pPr>
            <a:r>
              <a:rPr lang="en-US">
                <a:solidFill>
                  <a:schemeClr val="tx1"/>
                </a:solidFill>
              </a:rPr>
              <a:t>	60 New NA Customers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Product Working Group</a:t>
            </a:r>
          </a:p>
          <a:p>
            <a:endParaRPr lang="en-US"/>
          </a:p>
          <a:p>
            <a:r>
              <a:rPr lang="en-US"/>
              <a:t>First Rialto Customer Feedback Survey</a:t>
            </a:r>
          </a:p>
          <a:p>
            <a:endParaRPr lang="en-US"/>
          </a:p>
          <a:p>
            <a:r>
              <a:rPr lang="en-US"/>
              <a:t>Rialto Idea Exchange Launched March 2022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D27A-E172-4990-8C6F-F4DE8CFB0F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6476DBEE-108B-C54B-A71F-0F1E32E292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6A8B9-A3A1-41FA-9C5C-0C2EC5DA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562" y="1310789"/>
            <a:ext cx="4055909" cy="462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69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rcle: Hollow 72">
            <a:extLst>
              <a:ext uri="{FF2B5EF4-FFF2-40B4-BE49-F238E27FC236}">
                <a16:creationId xmlns:a16="http://schemas.microsoft.com/office/drawing/2014/main" id="{EB9619B3-F75E-45AA-A979-3E37C45DA5DF}"/>
              </a:ext>
            </a:extLst>
          </p:cNvPr>
          <p:cNvSpPr/>
          <p:nvPr/>
        </p:nvSpPr>
        <p:spPr>
          <a:xfrm>
            <a:off x="9374909" y="322562"/>
            <a:ext cx="5860892" cy="5890913"/>
          </a:xfrm>
          <a:prstGeom prst="donut">
            <a:avLst>
              <a:gd name="adj" fmla="val 10218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543687-BBD9-4B1A-A96E-E59ECC4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latin typeface="+mj-lt"/>
              </a:rPr>
              <a:t>Join the conversation 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8786065-0292-4305-B48B-0A44CF680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76813"/>
              </p:ext>
            </p:extLst>
          </p:nvPr>
        </p:nvGraphicFramePr>
        <p:xfrm>
          <a:off x="527050" y="1028700"/>
          <a:ext cx="1123315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C34CD37-9E8F-4D16-B445-51B62EE9C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3483" y="2192482"/>
            <a:ext cx="4591313" cy="232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43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1765-8014-4E84-950F-DC978028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+mj-lt"/>
              </a:rPr>
              <a:t>What Rialto customers are saying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34219-EB85-45BD-89E0-80BA698934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159E-D75D-1D4C-AB47-8DAEB39BDE1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7F962A6-3E4A-4ED4-AD0E-896F0BE47B5F}"/>
              </a:ext>
            </a:extLst>
          </p:cNvPr>
          <p:cNvSpPr/>
          <p:nvPr/>
        </p:nvSpPr>
        <p:spPr>
          <a:xfrm>
            <a:off x="240281" y="1205287"/>
            <a:ext cx="3688822" cy="2587943"/>
          </a:xfrm>
          <a:prstGeom prst="wedgeRoundRectCallout">
            <a:avLst>
              <a:gd name="adj1" fmla="val -8030"/>
              <a:gd name="adj2" fmla="val 6053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"We are super pleased with how things are going with Rialto, and honestly,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incredibly relieved at the amount of work this is saving 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…We just love it so far. It really couldn’t have come at a better time."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Washington &amp; Lee University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53EA7BC-DE52-4FC8-9433-6F53073E4A55}"/>
              </a:ext>
            </a:extLst>
          </p:cNvPr>
          <p:cNvSpPr/>
          <p:nvPr/>
        </p:nvSpPr>
        <p:spPr>
          <a:xfrm>
            <a:off x="8506457" y="1358520"/>
            <a:ext cx="3396343" cy="2247424"/>
          </a:xfrm>
          <a:prstGeom prst="wedgeRoundRectCallout">
            <a:avLst/>
          </a:prstGeom>
          <a:solidFill>
            <a:srgbClr val="FFFFFF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“We are really enjoying using Rialto! It makes the workflows </a:t>
            </a:r>
            <a:r>
              <a:rPr lang="en-US" b="0" i="0" u="sng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so much easier and less time consuming</a:t>
            </a:r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and </a:t>
            </a:r>
            <a:r>
              <a:rPr lang="en-US" b="0" i="0" u="sng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we have access to so many more electronic book suppliers than before</a:t>
            </a:r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.”</a:t>
            </a:r>
          </a:p>
          <a:p>
            <a:pPr algn="ctr"/>
            <a:r>
              <a:rPr lang="en-US" b="1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Avondale University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9E3CEFD-66FD-4E01-AEBA-6A6A82AC98E5}"/>
              </a:ext>
            </a:extLst>
          </p:cNvPr>
          <p:cNvSpPr/>
          <p:nvPr/>
        </p:nvSpPr>
        <p:spPr>
          <a:xfrm>
            <a:off x="4437621" y="1798761"/>
            <a:ext cx="3541255" cy="1634490"/>
          </a:xfrm>
          <a:prstGeom prst="wedgeRoundRectCallou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“From an acquisitions standpoint, the </a:t>
            </a:r>
            <a:r>
              <a:rPr lang="en-US" u="sng" dirty="0">
                <a:solidFill>
                  <a:srgbClr val="242424"/>
                </a:solidFill>
                <a:latin typeface="Calibri" panose="020F0502020204030204" pitchFamily="34" charset="0"/>
              </a:rPr>
              <a:t>integration has been amazing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, so much easier than having to create and follow up on orders.”</a:t>
            </a:r>
          </a:p>
          <a:p>
            <a:pPr algn="ctr"/>
            <a:r>
              <a:rPr lang="en-US" b="1" dirty="0">
                <a:solidFill>
                  <a:srgbClr val="242424"/>
                </a:solidFill>
                <a:latin typeface="Calibri" panose="020F0502020204030204" pitchFamily="34" charset="0"/>
              </a:rPr>
              <a:t>Trinity International University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83C74F3-9675-4245-92D4-8BD3A617623C}"/>
              </a:ext>
            </a:extLst>
          </p:cNvPr>
          <p:cNvSpPr/>
          <p:nvPr/>
        </p:nvSpPr>
        <p:spPr>
          <a:xfrm>
            <a:off x="2002014" y="4358073"/>
            <a:ext cx="4206235" cy="1840575"/>
          </a:xfrm>
          <a:prstGeom prst="wedgeRoundRectCallout">
            <a:avLst/>
          </a:prstGeom>
          <a:solidFill>
            <a:srgbClr val="FFFFFF"/>
          </a:solidFill>
          <a:ln w="571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“We’ve experienced significant streamlining of many of the stages of the acquisitions workflow process.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Rialto is now our go-to marketplace for titles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Australia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6313B80-40DC-46A1-8866-CB08DF424450}"/>
              </a:ext>
            </a:extLst>
          </p:cNvPr>
          <p:cNvSpPr/>
          <p:nvPr/>
        </p:nvSpPr>
        <p:spPr>
          <a:xfrm>
            <a:off x="7012904" y="4332789"/>
            <a:ext cx="3683945" cy="1634490"/>
          </a:xfrm>
          <a:prstGeom prst="wedgeRoundRectCallout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ordering process for Rialto literally takes about 5 seconds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It’s a great product.​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time savings is genuine.”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NUI Galway</a:t>
            </a:r>
          </a:p>
        </p:txBody>
      </p:sp>
    </p:spTree>
    <p:extLst>
      <p:ext uri="{BB962C8B-B14F-4D97-AF65-F5344CB8AC3E}">
        <p14:creationId xmlns:p14="http://schemas.microsoft.com/office/powerpoint/2010/main" val="28229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B51C9-0535-4590-B249-398345A1F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Recent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9109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5275B9B-27C7-4B52-AE5E-207048DAAB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5253" r="16611" b="7594"/>
          <a:stretch/>
        </p:blipFill>
        <p:spPr>
          <a:xfrm>
            <a:off x="7362527" y="1355512"/>
            <a:ext cx="4829473" cy="415498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ECD0F8F-3877-419D-B64B-54F9478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7" y="65212"/>
            <a:ext cx="11233248" cy="76808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B0F0"/>
                </a:solidFill>
                <a:latin typeface="+mj-lt"/>
              </a:rPr>
              <a:t>Our development is community-driven.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BEC71-B0EA-44A5-9E97-53EDF3905C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229350"/>
            <a:ext cx="339725" cy="2000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159E-D75D-1D4C-AB47-8DAEB39BDE1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A14509-E5C7-4548-8E7D-06FF30439E31}"/>
              </a:ext>
            </a:extLst>
          </p:cNvPr>
          <p:cNvSpPr txBox="1">
            <a:spLocks/>
          </p:cNvSpPr>
          <p:nvPr/>
        </p:nvSpPr>
        <p:spPr>
          <a:xfrm>
            <a:off x="1065868" y="145449"/>
            <a:ext cx="10180145" cy="98994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8094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8094"/>
              </a:solidFill>
              <a:effectLst/>
              <a:uLnTx/>
              <a:uFillTx/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37" name="Title 9">
            <a:extLst>
              <a:ext uri="{FF2B5EF4-FFF2-40B4-BE49-F238E27FC236}">
                <a16:creationId xmlns:a16="http://schemas.microsoft.com/office/drawing/2014/main" id="{7B7D48A0-6E20-4D5C-A5D2-C5C5DFEA9A3A}"/>
              </a:ext>
            </a:extLst>
          </p:cNvPr>
          <p:cNvSpPr txBox="1">
            <a:spLocks/>
          </p:cNvSpPr>
          <p:nvPr/>
        </p:nvSpPr>
        <p:spPr>
          <a:xfrm>
            <a:off x="252117" y="642436"/>
            <a:ext cx="11233248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733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800" i="1">
                <a:solidFill>
                  <a:schemeClr val="tx1"/>
                </a:solidFill>
              </a:rPr>
              <a:t>Some of our recent customer-requested enhancements: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E66931F-E124-4BA3-9DFA-FF1899A7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49824"/>
            <a:ext cx="3357333" cy="4894415"/>
          </a:xfrm>
        </p:spPr>
        <p:txBody>
          <a:bodyPr numCol="1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Evidence Based Acquisition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Selection 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Consortia Holdings </a:t>
            </a:r>
            <a:r>
              <a:rPr lang="en-US" sz="3200">
                <a:cs typeface="Calibri"/>
              </a:rPr>
              <a:t>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Accessibility</a:t>
            </a:r>
            <a:r>
              <a:rPr lang="en-US" sz="3200">
                <a:cs typeface="Calibri"/>
              </a:rPr>
              <a:t>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Advanced Search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Comments on Lists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err="1"/>
              <a:t>Ebook</a:t>
            </a:r>
            <a:r>
              <a:rPr lang="en-US"/>
              <a:t> Preordering</a:t>
            </a:r>
            <a:endParaRPr lang="en-US" sz="320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Cart Field Customization </a:t>
            </a:r>
            <a:endParaRPr lang="en-US" sz="320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Notifications </a:t>
            </a:r>
            <a:r>
              <a:rPr lang="en-US" sz="3200">
                <a:cs typeface="Calibri"/>
              </a:rPr>
              <a:t>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latin typeface="Calibri"/>
                <a:ea typeface="Calibri" panose="020F0502020204030204" pitchFamily="34" charset="0"/>
                <a:cs typeface="Calibri"/>
              </a:rPr>
              <a:t>Additional</a:t>
            </a:r>
            <a:r>
              <a:rPr lang="en-US" sz="32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3200">
                <a:latin typeface="Calibri"/>
                <a:ea typeface="Calibri" panose="020F0502020204030204" pitchFamily="34" charset="0"/>
                <a:cs typeface="Calibri"/>
              </a:rPr>
              <a:t>metadata exposed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Stock Status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>
              <a:latin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>
              <a:buNone/>
            </a:pP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D53102-8556-4A7F-83BF-F7536B704246}"/>
              </a:ext>
            </a:extLst>
          </p:cNvPr>
          <p:cNvSpPr txBox="1"/>
          <p:nvPr/>
        </p:nvSpPr>
        <p:spPr>
          <a:xfrm>
            <a:off x="4021087" y="1410521"/>
            <a:ext cx="369530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spcBef>
                <a:spcPts val="800"/>
              </a:spcBef>
              <a:buClr>
                <a:srgbClr val="003466"/>
              </a:buClr>
              <a:defRPr/>
            </a:pPr>
            <a:r>
              <a:rPr lang="en-US" sz="2000"/>
              <a:t>Cart Values in Order History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 Type Filter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Orders Awaiting Approval 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Stored page display preferences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Adjustments for smaller screens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Improved shopping cart 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Bulk upload to list 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John Benjamins e-Platform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Gale eBooks</a:t>
            </a:r>
          </a:p>
          <a:p>
            <a:pPr defTabSz="1219170">
              <a:spcBef>
                <a:spcPts val="8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JSTOR</a:t>
            </a:r>
          </a:p>
        </p:txBody>
      </p:sp>
    </p:spTree>
    <p:extLst>
      <p:ext uri="{BB962C8B-B14F-4D97-AF65-F5344CB8AC3E}">
        <p14:creationId xmlns:p14="http://schemas.microsoft.com/office/powerpoint/2010/main" val="25183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F665-EDC7-4DBA-B44D-60916343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Comments on Lists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5179-A157-4086-882D-C76145CC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359463"/>
            <a:ext cx="11233248" cy="5184576"/>
          </a:xfrm>
        </p:spPr>
        <p:txBody>
          <a:bodyPr/>
          <a:lstStyle/>
          <a:p>
            <a:r>
              <a:rPr lang="en-US"/>
              <a:t>Rialto supports collaboration with the ability to comment on shared lists </a:t>
            </a:r>
          </a:p>
          <a:p>
            <a:r>
              <a:rPr lang="en-US"/>
              <a:t>Comments appear within the Offer Details panel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7DF18-0C66-4789-81EB-CD7916EF4E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84F16F-2199-46BC-AED1-C6CBF596AEB8}"/>
              </a:ext>
            </a:extLst>
          </p:cNvPr>
          <p:cNvSpPr/>
          <p:nvPr/>
        </p:nvSpPr>
        <p:spPr>
          <a:xfrm>
            <a:off x="8921058" y="241195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E939E-C741-40CF-BBB3-1C04BEE17E0A}"/>
              </a:ext>
            </a:extLst>
          </p:cNvPr>
          <p:cNvSpPr/>
          <p:nvPr/>
        </p:nvSpPr>
        <p:spPr>
          <a:xfrm>
            <a:off x="8838418" y="385558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Collaboration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5D488A-46E9-4B50-B8E8-DBF3F253BB26}"/>
              </a:ext>
            </a:extLst>
          </p:cNvPr>
          <p:cNvGrpSpPr/>
          <p:nvPr/>
        </p:nvGrpSpPr>
        <p:grpSpPr>
          <a:xfrm>
            <a:off x="9063499" y="284550"/>
            <a:ext cx="686571" cy="670760"/>
            <a:chOff x="9110633" y="323630"/>
            <a:chExt cx="686571" cy="670760"/>
          </a:xfrm>
        </p:grpSpPr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B47D5C56-F135-4E8E-82FE-133B45A6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110633" y="605982"/>
              <a:ext cx="345574" cy="345574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2C3DF21B-733B-45AB-BD97-0CDC762B2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472402" y="330669"/>
              <a:ext cx="324802" cy="324802"/>
            </a:xfrm>
            <a:prstGeom prst="rect">
              <a:avLst/>
            </a:prstGeom>
          </p:spPr>
        </p:pic>
        <p:pic>
          <p:nvPicPr>
            <p:cNvPr id="26" name="Graphic 25" descr="Line arrow: Clockwise curve with solid fill">
              <a:extLst>
                <a:ext uri="{FF2B5EF4-FFF2-40B4-BE49-F238E27FC236}">
                  <a16:creationId xmlns:a16="http://schemas.microsoft.com/office/drawing/2014/main" id="{1CC9CF3A-FB56-4A1B-9E38-EA7310E1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>
              <a:off x="9156172" y="336650"/>
              <a:ext cx="354958" cy="328918"/>
            </a:xfrm>
            <a:prstGeom prst="rect">
              <a:avLst/>
            </a:prstGeom>
          </p:spPr>
        </p:pic>
        <p:pic>
          <p:nvPicPr>
            <p:cNvPr id="28" name="Graphic 27" descr="Line arrow: Clockwise curve with solid fill">
              <a:extLst>
                <a:ext uri="{FF2B5EF4-FFF2-40B4-BE49-F238E27FC236}">
                  <a16:creationId xmlns:a16="http://schemas.microsoft.com/office/drawing/2014/main" id="{35220A92-D351-4C80-B2DA-2A0820D1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234959" flipH="1" flipV="1">
              <a:off x="9420769" y="652452"/>
              <a:ext cx="354958" cy="328918"/>
            </a:xfrm>
            <a:prstGeom prst="rect">
              <a:avLst/>
            </a:prstGeom>
          </p:spPr>
        </p:pic>
      </p:grpSp>
      <p:pic>
        <p:nvPicPr>
          <p:cNvPr id="7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280600-7891-14A9-03B2-579730DE6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96" y="3629891"/>
            <a:ext cx="11307139" cy="169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EAAD-545E-420D-8CCB-BEC1300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Upload to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F0CB-6998-4BBE-A86B-AF4E6C0D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962" y="1537833"/>
            <a:ext cx="3441609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Upload a spreadsheet of ISBNs to a new or existing list, and search for them in the Rialto marketplace to view matching offers </a:t>
            </a:r>
            <a:endParaRPr lang="en-US" sz="2000" b="0" i="0" u="none" strike="noStrike" noProof="0"/>
          </a:p>
          <a:p>
            <a:pPr>
              <a:lnSpc>
                <a:spcPct val="120000"/>
              </a:lnSpc>
            </a:pPr>
            <a:endParaRPr lang="en-US" sz="2000" kern="120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/>
                </a:solidFill>
                <a:latin typeface="+mn-lt"/>
              </a:rPr>
              <a:t>Save time and e</a:t>
            </a:r>
            <a:r>
              <a:rPr lang="en-US"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asily search for a large title list in the marketplace 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BBE72-3091-453C-AC15-EE42D8070E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F3694E-A7FB-43B2-A8A2-412AE0E77E92}"/>
              </a:ext>
            </a:extLst>
          </p:cNvPr>
          <p:cNvSpPr/>
          <p:nvPr/>
        </p:nvSpPr>
        <p:spPr>
          <a:xfrm>
            <a:off x="8921058" y="264111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F1D88-5FE4-4573-B099-219121FC5416}"/>
              </a:ext>
            </a:extLst>
          </p:cNvPr>
          <p:cNvSpPr/>
          <p:nvPr/>
        </p:nvSpPr>
        <p:spPr>
          <a:xfrm>
            <a:off x="8921058" y="391009"/>
            <a:ext cx="34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Efficiency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Группа 5230">
            <a:extLst>
              <a:ext uri="{FF2B5EF4-FFF2-40B4-BE49-F238E27FC236}">
                <a16:creationId xmlns:a16="http://schemas.microsoft.com/office/drawing/2014/main" id="{2B518D41-DA89-4718-B7B4-8BA3A076C3BE}"/>
              </a:ext>
            </a:extLst>
          </p:cNvPr>
          <p:cNvGrpSpPr/>
          <p:nvPr/>
        </p:nvGrpSpPr>
        <p:grpSpPr>
          <a:xfrm>
            <a:off x="9200562" y="391010"/>
            <a:ext cx="471339" cy="466882"/>
            <a:chOff x="6506267" y="2661781"/>
            <a:chExt cx="261541" cy="261542"/>
          </a:xfrm>
        </p:grpSpPr>
        <p:sp>
          <p:nvSpPr>
            <p:cNvPr id="19" name="Freeform 1774">
              <a:extLst>
                <a:ext uri="{FF2B5EF4-FFF2-40B4-BE49-F238E27FC236}">
                  <a16:creationId xmlns:a16="http://schemas.microsoft.com/office/drawing/2014/main" id="{06DD55C5-5458-4705-860C-59483748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39" y="2661781"/>
              <a:ext cx="154454" cy="261542"/>
            </a:xfrm>
            <a:custGeom>
              <a:avLst/>
              <a:gdLst>
                <a:gd name="T0" fmla="*/ 75 w 75"/>
                <a:gd name="T1" fmla="*/ 24 h 127"/>
                <a:gd name="T2" fmla="*/ 75 w 75"/>
                <a:gd name="T3" fmla="*/ 6 h 127"/>
                <a:gd name="T4" fmla="*/ 75 w 75"/>
                <a:gd name="T5" fmla="*/ 0 h 127"/>
                <a:gd name="T6" fmla="*/ 0 w 75"/>
                <a:gd name="T7" fmla="*/ 0 h 127"/>
                <a:gd name="T8" fmla="*/ 0 w 75"/>
                <a:gd name="T9" fmla="*/ 28 h 127"/>
                <a:gd name="T10" fmla="*/ 23 w 75"/>
                <a:gd name="T11" fmla="*/ 63 h 127"/>
                <a:gd name="T12" fmla="*/ 0 w 75"/>
                <a:gd name="T13" fmla="*/ 98 h 127"/>
                <a:gd name="T14" fmla="*/ 0 w 75"/>
                <a:gd name="T15" fmla="*/ 127 h 127"/>
                <a:gd name="T16" fmla="*/ 75 w 75"/>
                <a:gd name="T17" fmla="*/ 127 h 127"/>
                <a:gd name="T18" fmla="*/ 75 w 75"/>
                <a:gd name="T19" fmla="*/ 98 h 127"/>
                <a:gd name="T20" fmla="*/ 75 w 75"/>
                <a:gd name="T21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7">
                  <a:moveTo>
                    <a:pt x="75" y="24"/>
                  </a:moveTo>
                  <a:cubicBezTo>
                    <a:pt x="75" y="22"/>
                    <a:pt x="75" y="7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9" y="57"/>
                    <a:pt x="23" y="63"/>
                  </a:cubicBezTo>
                  <a:cubicBezTo>
                    <a:pt x="9" y="69"/>
                    <a:pt x="0" y="82"/>
                    <a:pt x="0" y="9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97"/>
                    <a:pt x="75" y="101"/>
                    <a:pt x="75" y="10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775">
              <a:extLst>
                <a:ext uri="{FF2B5EF4-FFF2-40B4-BE49-F238E27FC236}">
                  <a16:creationId xmlns:a16="http://schemas.microsoft.com/office/drawing/2014/main" id="{A64E3043-96D0-461B-B931-5317784A5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661781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776">
              <a:extLst>
                <a:ext uri="{FF2B5EF4-FFF2-40B4-BE49-F238E27FC236}">
                  <a16:creationId xmlns:a16="http://schemas.microsoft.com/office/drawing/2014/main" id="{401FDDFB-7292-4435-B90B-43476CF0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267" y="2923323"/>
              <a:ext cx="20799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777">
              <a:extLst>
                <a:ext uri="{FF2B5EF4-FFF2-40B4-BE49-F238E27FC236}">
                  <a16:creationId xmlns:a16="http://schemas.microsoft.com/office/drawing/2014/main" id="{B618F884-FE33-49CD-B683-50761BFF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345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1778">
              <a:extLst>
                <a:ext uri="{FF2B5EF4-FFF2-40B4-BE49-F238E27FC236}">
                  <a16:creationId xmlns:a16="http://schemas.microsoft.com/office/drawing/2014/main" id="{938159C2-BAB4-48AE-A5EA-7DA50C7F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3652" y="2888314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1779">
              <a:extLst>
                <a:ext uri="{FF2B5EF4-FFF2-40B4-BE49-F238E27FC236}">
                  <a16:creationId xmlns:a16="http://schemas.microsoft.com/office/drawing/2014/main" id="{806A2CAA-FC20-4314-9072-FD8E055BD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99" y="2859482"/>
              <a:ext cx="1647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Oval 1780">
              <a:extLst>
                <a:ext uri="{FF2B5EF4-FFF2-40B4-BE49-F238E27FC236}">
                  <a16:creationId xmlns:a16="http://schemas.microsoft.com/office/drawing/2014/main" id="{E6AE5EB3-042B-425E-9A08-4D09662E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592" y="2717385"/>
              <a:ext cx="146216" cy="146216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781">
              <a:extLst>
                <a:ext uri="{FF2B5EF4-FFF2-40B4-BE49-F238E27FC236}">
                  <a16:creationId xmlns:a16="http://schemas.microsoft.com/office/drawing/2014/main" id="{12B72D55-F9CC-4A84-A416-77BD8410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602" y="2785344"/>
              <a:ext cx="28831" cy="2883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782">
              <a:extLst>
                <a:ext uri="{FF2B5EF4-FFF2-40B4-BE49-F238E27FC236}">
                  <a16:creationId xmlns:a16="http://schemas.microsoft.com/office/drawing/2014/main" id="{CB16010A-F800-47B0-847B-90983C343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5433" y="2768869"/>
              <a:ext cx="47366" cy="4530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1783">
              <a:extLst>
                <a:ext uri="{FF2B5EF4-FFF2-40B4-BE49-F238E27FC236}">
                  <a16:creationId xmlns:a16="http://schemas.microsoft.com/office/drawing/2014/main" id="{2C41E328-0A64-4996-83AD-120D431A4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098" y="2690613"/>
              <a:ext cx="15033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219017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997085-8A52-FC62-9069-DB10059F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4" y="1268988"/>
            <a:ext cx="8367744" cy="450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67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4EB2-0069-49A5-BC4C-FC99A650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Selection Plan Enhancements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ED54-8FD3-4708-A431-849B309D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33" y="1392536"/>
            <a:ext cx="4977873" cy="5184576"/>
          </a:xfrm>
        </p:spPr>
        <p:txBody>
          <a:bodyPr>
            <a:normAutofit/>
          </a:bodyPr>
          <a:lstStyle/>
          <a:p>
            <a:r>
              <a:rPr lang="en-US" sz="2800"/>
              <a:t>Filters for Awards and Reviews </a:t>
            </a:r>
          </a:p>
          <a:p>
            <a:r>
              <a:rPr lang="en-US" sz="2800"/>
              <a:t>Selection Plan History page added</a:t>
            </a:r>
          </a:p>
          <a:p>
            <a:r>
              <a:rPr lang="en-US" sz="2800"/>
              <a:t>Additional testing tools added</a:t>
            </a:r>
          </a:p>
          <a:p>
            <a:r>
              <a:rPr lang="en-US" sz="2800"/>
              <a:t>Duplicate Selection Plan rules</a:t>
            </a:r>
          </a:p>
          <a:p>
            <a:r>
              <a:rPr lang="en-US" sz="2800"/>
              <a:t>Many additional filters for more targeted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FC7E-839F-43DC-ABA9-F2C9A6AF7F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2275" y="6529388"/>
            <a:ext cx="339725" cy="200025"/>
          </a:xfrm>
          <a:prstGeom prst="rect">
            <a:avLst/>
          </a:prstGeom>
        </p:spPr>
        <p:txBody>
          <a:bodyPr/>
          <a:lstStyle/>
          <a:p>
            <a:fld id="{B044159E-D75D-1D4C-AB47-8DAEB39BDE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9740B0-1ED4-42BE-B879-2F1AACC15599}"/>
              </a:ext>
            </a:extLst>
          </p:cNvPr>
          <p:cNvSpPr/>
          <p:nvPr/>
        </p:nvSpPr>
        <p:spPr>
          <a:xfrm>
            <a:off x="8921058" y="209405"/>
            <a:ext cx="3103418" cy="75747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A28AB-590B-46D1-8FF5-88DBF875EBE5}"/>
              </a:ext>
            </a:extLst>
          </p:cNvPr>
          <p:cNvSpPr/>
          <p:nvPr/>
        </p:nvSpPr>
        <p:spPr>
          <a:xfrm>
            <a:off x="9209768" y="274077"/>
            <a:ext cx="345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Collection Development</a:t>
            </a:r>
            <a:endParaRPr lang="en-US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c 7" descr="Storytelling with solid fill">
            <a:extLst>
              <a:ext uri="{FF2B5EF4-FFF2-40B4-BE49-F238E27FC236}">
                <a16:creationId xmlns:a16="http://schemas.microsoft.com/office/drawing/2014/main" id="{764B5256-9DA4-4D69-A3BE-065ACE258A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09768" y="264974"/>
            <a:ext cx="646331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ADD580-6A87-4CE5-A880-6C23F8953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55"/>
          <a:stretch/>
        </p:blipFill>
        <p:spPr>
          <a:xfrm>
            <a:off x="5919415" y="1365571"/>
            <a:ext cx="6003285" cy="4811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163615"/>
      </p:ext>
    </p:extLst>
  </p:cSld>
  <p:clrMapOvr>
    <a:masterClrMapping/>
  </p:clrMapOvr>
</p:sld>
</file>

<file path=ppt/theme/theme1.xml><?xml version="1.0" encoding="utf-8"?>
<a:theme xmlns:a="http://schemas.openxmlformats.org/drawingml/2006/main" name="1_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915799C971041AC732A73FE838996" ma:contentTypeVersion="14" ma:contentTypeDescription="Create a new document." ma:contentTypeScope="" ma:versionID="3a12b8ec8ba816e7935e969343e100f1">
  <xsd:schema xmlns:xsd="http://www.w3.org/2001/XMLSchema" xmlns:xs="http://www.w3.org/2001/XMLSchema" xmlns:p="http://schemas.microsoft.com/office/2006/metadata/properties" xmlns:ns3="3011f3b3-40a1-458f-a16b-d2f04f00d57a" xmlns:ns4="756d23a1-2efe-40aa-bdc5-fd690ffc94f9" targetNamespace="http://schemas.microsoft.com/office/2006/metadata/properties" ma:root="true" ma:fieldsID="b9793661604ff5361772ff04771c77a2" ns3:_="" ns4:_="">
    <xsd:import namespace="3011f3b3-40a1-458f-a16b-d2f04f00d57a"/>
    <xsd:import namespace="756d23a1-2efe-40aa-bdc5-fd690ffc94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1f3b3-40a1-458f-a16b-d2f04f00d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d23a1-2efe-40aa-bdc5-fd690ffc9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F4965-67DE-4545-9122-02F02B630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1f3b3-40a1-458f-a16b-d2f04f00d57a"/>
    <ds:schemaRef ds:uri="756d23a1-2efe-40aa-bdc5-fd690ffc9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50CE31-852A-4AB7-A55B-160DE4002591}">
  <ds:schemaRefs>
    <ds:schemaRef ds:uri="http://schemas.microsoft.com/office/infopath/2007/PartnerControls"/>
    <ds:schemaRef ds:uri="http://purl.org/dc/terms/"/>
    <ds:schemaRef ds:uri="http://www.w3.org/XML/1998/namespace"/>
    <ds:schemaRef ds:uri="756d23a1-2efe-40aa-bdc5-fd690ffc94f9"/>
    <ds:schemaRef ds:uri="http://schemas.microsoft.com/office/2006/documentManagement/types"/>
    <ds:schemaRef ds:uri="3011f3b3-40a1-458f-a16b-d2f04f00d57a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B829F1-E769-4F4C-AEA1-DDF2F80D5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1110</Words>
  <Application>Microsoft Office PowerPoint</Application>
  <PresentationFormat>Widescreen</PresentationFormat>
  <Paragraphs>157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Next</vt:lpstr>
      <vt:lpstr>Calibri</vt:lpstr>
      <vt:lpstr>Calibri Light</vt:lpstr>
      <vt:lpstr>Century Gothic</vt:lpstr>
      <vt:lpstr>Open Sans Light</vt:lpstr>
      <vt:lpstr>Times New Roman</vt:lpstr>
      <vt:lpstr>1_IGeLU_2016_16X9 (1)</vt:lpstr>
      <vt:lpstr>ProQuest Rialto</vt:lpstr>
      <vt:lpstr>Growing Community and Collaboration</vt:lpstr>
      <vt:lpstr>Join the conversation </vt:lpstr>
      <vt:lpstr>What Rialto customers are saying</vt:lpstr>
      <vt:lpstr>Recent Product Development</vt:lpstr>
      <vt:lpstr>Our development is community-driven.</vt:lpstr>
      <vt:lpstr>Comments on Lists </vt:lpstr>
      <vt:lpstr>Upload to List </vt:lpstr>
      <vt:lpstr>Selection Plan Enhancements </vt:lpstr>
      <vt:lpstr>Evidence Based Acquisition in Rialto </vt:lpstr>
      <vt:lpstr>New Platforms in the Digital Marketplace</vt:lpstr>
      <vt:lpstr>An Easy &amp; Enjoyable Implementation Process</vt:lpstr>
      <vt:lpstr>Rialto’s Journey Continues Coming in 2022</vt:lpstr>
      <vt:lpstr>Title Alerts and Faculty Title Alerts</vt:lpstr>
      <vt:lpstr>Search from Alma Reading List</vt:lpstr>
      <vt:lpstr>Community Selection Plans</vt:lpstr>
      <vt:lpstr>And there is so much more to 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ELUNA Annual Meeting Rialto Product Update</dc:title>
  <dc:creator>Michelle Tomassi</dc:creator>
  <cp:lastModifiedBy>svcs_pdf</cp:lastModifiedBy>
  <cp:revision>2</cp:revision>
  <dcterms:created xsi:type="dcterms:W3CDTF">2022-03-28T14:13:29Z</dcterms:created>
  <dcterms:modified xsi:type="dcterms:W3CDTF">2022-05-17T15:16:06Z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0x01010047B915799C971041AC732A73FE838996</vt:lpwstr>
  </property>
</Properties>
</file>