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777" r:id="rId2"/>
    <p:sldId id="1724" r:id="rId3"/>
    <p:sldId id="4647" r:id="rId4"/>
    <p:sldId id="4648" r:id="rId5"/>
    <p:sldId id="4646" r:id="rId6"/>
    <p:sldId id="1778" r:id="rId7"/>
    <p:sldId id="4643" r:id="rId8"/>
    <p:sldId id="4667" r:id="rId9"/>
    <p:sldId id="4670" r:id="rId10"/>
    <p:sldId id="4668" r:id="rId11"/>
    <p:sldId id="4662" r:id="rId12"/>
    <p:sldId id="4661" r:id="rId13"/>
    <p:sldId id="4664" r:id="rId14"/>
    <p:sldId id="4663" r:id="rId15"/>
    <p:sldId id="4644" r:id="rId16"/>
    <p:sldId id="2130" r:id="rId17"/>
    <p:sldId id="2128" r:id="rId18"/>
    <p:sldId id="4650" r:id="rId19"/>
    <p:sldId id="2131" r:id="rId20"/>
    <p:sldId id="4666" r:id="rId21"/>
    <p:sldId id="4653" r:id="rId22"/>
    <p:sldId id="4665" r:id="rId23"/>
    <p:sldId id="4652" r:id="rId24"/>
    <p:sldId id="4655" r:id="rId25"/>
    <p:sldId id="2134" r:id="rId26"/>
    <p:sldId id="2018" r:id="rId27"/>
    <p:sldId id="4649" r:id="rId28"/>
    <p:sldId id="2125" r:id="rId29"/>
    <p:sldId id="4586" r:id="rId30"/>
    <p:sldId id="4608" r:id="rId31"/>
    <p:sldId id="2121" r:id="rId32"/>
    <p:sldId id="4635" r:id="rId33"/>
    <p:sldId id="4631" r:id="rId34"/>
    <p:sldId id="4632" r:id="rId35"/>
    <p:sldId id="4634" r:id="rId36"/>
    <p:sldId id="4637" r:id="rId37"/>
    <p:sldId id="4639" r:id="rId38"/>
    <p:sldId id="2097" r:id="rId39"/>
    <p:sldId id="1795" r:id="rId40"/>
    <p:sldId id="1796" r:id="rId41"/>
    <p:sldId id="4671" r:id="rId42"/>
    <p:sldId id="4645" r:id="rId43"/>
    <p:sldId id="1764" r:id="rId44"/>
    <p:sldId id="1701" r:id="rId45"/>
    <p:sldId id="1815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 Sadeh" initials="TS" lastIdx="21" clrIdx="0">
    <p:extLst>
      <p:ext uri="{19B8F6BF-5375-455C-9EA6-DF929625EA0E}">
        <p15:presenceInfo xmlns:p15="http://schemas.microsoft.com/office/powerpoint/2012/main" userId="Tamar Sadeh" providerId="None"/>
      </p:ext>
    </p:extLst>
  </p:cmAuthor>
  <p:cmAuthor id="2" name="Dolav Ben-Artzi" initials="DBA" lastIdx="4" clrIdx="1">
    <p:extLst>
      <p:ext uri="{19B8F6BF-5375-455C-9EA6-DF929625EA0E}">
        <p15:presenceInfo xmlns:p15="http://schemas.microsoft.com/office/powerpoint/2012/main" userId="Dolav Ben-Art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5F7"/>
    <a:srgbClr val="50CFDA"/>
    <a:srgbClr val="D0F1F0"/>
    <a:srgbClr val="B2E7E7"/>
    <a:srgbClr val="DCF1EC"/>
    <a:srgbClr val="5CAFFF"/>
    <a:srgbClr val="7CCAB7"/>
    <a:srgbClr val="ABDDD1"/>
    <a:srgbClr val="78486A"/>
    <a:srgbClr val="486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0C504-C6EA-45DB-B597-B3EA87ED7D7F}" v="12" dt="2022-05-12T11:35:16.603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0167" autoAdjust="0"/>
  </p:normalViewPr>
  <p:slideViewPr>
    <p:cSldViewPr>
      <p:cViewPr varScale="1">
        <p:scale>
          <a:sx n="130" d="100"/>
          <a:sy n="130" d="100"/>
        </p:scale>
        <p:origin x="99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solidFill>
                  <a:srgbClr val="000000"/>
                </a:solidFill>
                <a:effectLst/>
                <a:latin typeface="inherit"/>
              </a:rPr>
              <a:t>Leganto Product Update | Dolav Ben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inherit"/>
              </a:rPr>
              <a:t>Artzi</a:t>
            </a:r>
            <a:r>
              <a:rPr lang="en-GB" b="1" i="1" dirty="0">
                <a:solidFill>
                  <a:srgbClr val="000000"/>
                </a:solidFill>
                <a:effectLst/>
                <a:latin typeface="inherit"/>
              </a:rPr>
              <a:t>, Ex Libris | 2:50pm – 3:20 pm.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minutes plus 5 for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solidFill>
                  <a:srgbClr val="000000"/>
                </a:solidFill>
                <a:effectLst/>
                <a:latin typeface="inherit"/>
              </a:rPr>
              <a:t>1:55 pm – 2:25</a:t>
            </a:r>
            <a:r>
              <a:rPr lang="en-GB" sz="1200" b="1" i="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Rialto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21:25 connect (</a:t>
            </a:r>
            <a:r>
              <a:rPr lang="en-US" b="1" i="1" dirty="0">
                <a:solidFill>
                  <a:srgbClr val="000000"/>
                </a:solidFill>
                <a:effectLst/>
                <a:latin typeface="inherit"/>
              </a:rPr>
              <a:t>Break | 2:25 pm – 2:30 pm</a:t>
            </a:r>
            <a:r>
              <a:rPr lang="en-US" sz="1200" b="1" i="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)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21:50 presenting</a:t>
            </a:r>
            <a:endParaRPr lang="en-GB" b="1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14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7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4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Leganto comes with a long out of the box list of material types.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0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5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6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34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9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5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90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2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3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71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68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92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 </a:t>
            </a:r>
          </a:p>
          <a:p>
            <a:pPr algn="r" rtl="1"/>
            <a:r>
              <a:rPr lang="en-US" dirty="0"/>
              <a:t>Social reading </a:t>
            </a:r>
            <a:r>
              <a:rPr lang="he-IL" dirty="0"/>
              <a:t> ו- </a:t>
            </a:r>
            <a:r>
              <a:rPr lang="en-US" dirty="0"/>
              <a:t>Read and respond assignments </a:t>
            </a:r>
            <a:r>
              <a:rPr lang="he-IL" dirty="0"/>
              <a:t> זמינים לכם בחינם דרך </a:t>
            </a:r>
            <a:r>
              <a:rPr lang="he-IL" dirty="0" err="1"/>
              <a:t>לגנטו</a:t>
            </a:r>
            <a:r>
              <a:rPr lang="he-IL" dirty="0"/>
              <a:t>.</a:t>
            </a:r>
          </a:p>
          <a:p>
            <a:pPr algn="r" rtl="1"/>
            <a:r>
              <a:rPr lang="he-IL" dirty="0"/>
              <a:t>ואתם בהחלט יכולים להשתמש בהם כדי לעזור למרצים לייצר אינטראקציה סביב חומרי קריאה, לתת מוטיבציה לסטודנטים לקרוא את חומרי הקריאה, וכדי למדוד את ההבנה של הסטודנטים.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74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37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talk about the </a:t>
            </a:r>
            <a:r>
              <a:rPr lang="en-US" dirty="0" err="1"/>
              <a:t>backround</a:t>
            </a:r>
            <a:r>
              <a:rPr lang="en-US" dirty="0"/>
              <a:t> of the </a:t>
            </a:r>
          </a:p>
          <a:p>
            <a:r>
              <a:rPr lang="en-US" dirty="0"/>
              <a:t>3-4 main points of the new UI</a:t>
            </a:r>
          </a:p>
          <a:p>
            <a:endParaRPr lang="en-US" dirty="0"/>
          </a:p>
          <a:p>
            <a:r>
              <a:rPr lang="en-US" dirty="0"/>
              <a:t>Here is an example of what it will look like in the redesign.</a:t>
            </a:r>
          </a:p>
          <a:p>
            <a:r>
              <a:rPr lang="en-US" dirty="0"/>
              <a:t>Refer back to Yael presentation.</a:t>
            </a:r>
          </a:p>
          <a:p>
            <a:r>
              <a:rPr lang="en-US" dirty="0"/>
              <a:t>Yael talked about the Research – the opening day of Leganto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5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Doesn’t work for rollover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 exchange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Searching by ISBN or title (configuration?)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 a citation to a different bib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 exchange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Searching by ISBN or title (configuration?)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 a citation to a different bib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8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5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97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0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3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3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11.svg"/><Relationship Id="rId4" Type="http://schemas.openxmlformats.org/officeDocument/2006/relationships/image" Target="../media/image41.png"/><Relationship Id="rId9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20.png"/><Relationship Id="rId4" Type="http://schemas.openxmlformats.org/officeDocument/2006/relationships/image" Target="../media/image5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2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72.svg"/><Relationship Id="rId4" Type="http://schemas.openxmlformats.org/officeDocument/2006/relationships/image" Target="../media/image5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576448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49569230-CDDB-4CA3-9D31-61AE6D9A5C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54" y="4333258"/>
            <a:ext cx="936104" cy="4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B47B0AF8-280A-40A6-A3CC-48BE00394C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D51F3E9F-6F44-44DC-A82E-DDD79FC610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A1534D6B-0430-4BB6-93E5-C81BF90A7E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BBE3182B-AA8F-4306-8BEA-41F2E1076A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8" name="Picture 7" descr="Website&#10;&#10;Description automatically generated with low confidence">
            <a:extLst>
              <a:ext uri="{FF2B5EF4-FFF2-40B4-BE49-F238E27FC236}">
                <a16:creationId xmlns:a16="http://schemas.microsoft.com/office/drawing/2014/main" id="{4D5C22F1-C5F6-4E34-B00D-653F1E8CBE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8" name="Picture 7" descr="Website&#10;&#10;Description automatically generated with low confidence">
            <a:extLst>
              <a:ext uri="{FF2B5EF4-FFF2-40B4-BE49-F238E27FC236}">
                <a16:creationId xmlns:a16="http://schemas.microsoft.com/office/drawing/2014/main" id="{E620CAD0-EA9A-46C8-BCE6-569D22E0C5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0CD8D39D-EE98-4A42-9866-A5E8275A9C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EB89F2F9-9EE7-4063-BF7D-B6C1D93080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FDFD7972-1AE2-47B4-9E04-8B08A84AB4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B47720FE-65BC-429A-B67E-0608FA073F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663CA47F-1427-41BB-ACBB-321AB953C6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8" y="3490404"/>
            <a:ext cx="1264063" cy="5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4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74D0ACDC-EA63-454C-A9E5-CA7520174A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C601C5C8-30D9-41FF-B7B7-5E8E7F9B74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D3FCB341-E887-4B58-AA32-D711B6FCB1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>
                <a:solidFill>
                  <a:srgbClr val="24067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4068452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3B139C-42A8-4155-8CF7-AB10E3DE3A8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752020" y="771551"/>
            <a:ext cx="4068452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1740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A3570C94-5CD3-4D08-A856-2C3379E50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8" y="3490404"/>
            <a:ext cx="1264063" cy="5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9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>
                <a:solidFill>
                  <a:srgbClr val="24067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406845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3B139C-42A8-4155-8CF7-AB10E3DE3A8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752020" y="771551"/>
            <a:ext cx="406845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67AAFC-5BD7-49AD-8071-FB4BAF65468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95536" y="2787774"/>
            <a:ext cx="406845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55AFEB-1F68-4F43-AEF7-D5C74DCAE14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52020" y="2787774"/>
            <a:ext cx="406845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01126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 dirty="0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 dirty="0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 dirty="0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 dirty="0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 dirty="0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 dirty="0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80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25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>
                <a:solidFill>
                  <a:srgbClr val="24067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7494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E67D-950E-44C9-9B04-7E4F1DFC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he-IL" sz="3300" kern="1200" dirty="0">
                <a:solidFill>
                  <a:srgbClr val="080165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CB99-13AF-491D-AC03-EE6704919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EAC5C-CD2B-45CE-A230-43A91592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BF-C982-4E4D-A920-A51DBD9A1753}" type="datetimeFigureOut">
              <a:rPr lang="he-IL" smtClean="0"/>
              <a:t>ט"ז/אייר/תשפ"ב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0290A-62DF-491D-A232-6CA5C495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658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1F81-4C8C-4659-B2DF-9468087D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FFCF3-06FB-48F5-BC6C-DAA5D48D1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6F9E3-8A52-4C5E-B35E-7EAB3D7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8DE89-E470-4B56-BACE-42296726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BF-C982-4E4D-A920-A51DBD9A1753}" type="datetimeFigureOut">
              <a:rPr lang="he-IL" smtClean="0"/>
              <a:t>ט"ז/אייר/תשפ"ב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2B6AB-BAB1-48EB-96EB-5512AD4C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884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  <p:pic>
        <p:nvPicPr>
          <p:cNvPr id="12" name="Picture 11" descr="Website&#10;&#10;Description automatically generated with low confidence">
            <a:extLst>
              <a:ext uri="{FF2B5EF4-FFF2-40B4-BE49-F238E27FC236}">
                <a16:creationId xmlns:a16="http://schemas.microsoft.com/office/drawing/2014/main" id="{356F3468-1921-479C-80BF-19895CA6F1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2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23" name="Picture 22" descr="Website&#10;&#10;Description automatically generated with low confidence">
            <a:extLst>
              <a:ext uri="{FF2B5EF4-FFF2-40B4-BE49-F238E27FC236}">
                <a16:creationId xmlns:a16="http://schemas.microsoft.com/office/drawing/2014/main" id="{BC62A537-CDC4-4EE8-93CA-AE15711397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" y="4263820"/>
            <a:ext cx="1094886" cy="4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31303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2022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  <p:pic>
        <p:nvPicPr>
          <p:cNvPr id="10" name="Picture 9" descr="Website&#10;&#10;Description automatically generated with low confidence">
            <a:extLst>
              <a:ext uri="{FF2B5EF4-FFF2-40B4-BE49-F238E27FC236}">
                <a16:creationId xmlns:a16="http://schemas.microsoft.com/office/drawing/2014/main" id="{E38C6085-4BED-4EC1-AEE8-238EB0F74018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14146"/>
            <a:ext cx="864096" cy="3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19" r:id="rId10"/>
    <p:sldLayoutId id="2147483845" r:id="rId11"/>
    <p:sldLayoutId id="2147483846" r:id="rId12"/>
    <p:sldLayoutId id="2147483847" r:id="rId13"/>
    <p:sldLayoutId id="2147483821" r:id="rId14"/>
    <p:sldLayoutId id="2147483828" r:id="rId15"/>
    <p:sldLayoutId id="2147483822" r:id="rId16"/>
    <p:sldLayoutId id="2147483829" r:id="rId17"/>
    <p:sldLayoutId id="2147483823" r:id="rId18"/>
    <p:sldLayoutId id="2147483824" r:id="rId19"/>
    <p:sldLayoutId id="2147483825" r:id="rId20"/>
    <p:sldLayoutId id="2147483844" r:id="rId21"/>
    <p:sldLayoutId id="2147483826" r:id="rId22"/>
    <p:sldLayoutId id="2147483768" r:id="rId23"/>
    <p:sldLayoutId id="2147483817" r:id="rId24"/>
    <p:sldLayoutId id="2147483853" r:id="rId25"/>
    <p:sldLayoutId id="2147483854" r:id="rId26"/>
    <p:sldLayoutId id="2147483830" r:id="rId27"/>
    <p:sldLayoutId id="2147483832" r:id="rId28"/>
    <p:sldLayoutId id="2147483856" r:id="rId29"/>
    <p:sldLayoutId id="2147483857" r:id="rId30"/>
    <p:sldLayoutId id="2147483831" r:id="rId31"/>
    <p:sldLayoutId id="2147483848" r:id="rId32"/>
    <p:sldLayoutId id="2147483849" r:id="rId33"/>
    <p:sldLayoutId id="2147483850" r:id="rId34"/>
    <p:sldLayoutId id="2147483763" r:id="rId35"/>
    <p:sldLayoutId id="2147483833" r:id="rId36"/>
    <p:sldLayoutId id="2147483835" r:id="rId37"/>
    <p:sldLayoutId id="2147483838" r:id="rId38"/>
    <p:sldLayoutId id="2147483839" r:id="rId39"/>
    <p:sldLayoutId id="2147483840" r:id="rId40"/>
    <p:sldLayoutId id="2147483841" r:id="rId41"/>
    <p:sldLayoutId id="2147483843" r:id="rId42"/>
    <p:sldLayoutId id="2147483851" r:id="rId43"/>
    <p:sldLayoutId id="2147483852" r:id="rId44"/>
    <p:sldLayoutId id="2147483842" r:id="rId45"/>
    <p:sldLayoutId id="2147483802" r:id="rId46"/>
    <p:sldLayoutId id="2147483816" r:id="rId47"/>
    <p:sldLayoutId id="2147483793" r:id="rId48"/>
    <p:sldLayoutId id="2147483815" r:id="rId49"/>
    <p:sldLayoutId id="2147483855" r:id="rId50"/>
    <p:sldLayoutId id="2147483858" r:id="rId51"/>
    <p:sldLayoutId id="2147483859" r:id="rId5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10-rQDfnx2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0-rQDfnx2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p4YxI0H95t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p4YxI0H95t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p4YxI0H95tc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y4vi5XMC9C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Nex-37Zkj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oVi4-PPKU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DoVi4-PPKU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wfpjzQ2ux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wfpjzQ2ux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wfpjzQ2ux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wfpjzQ2ux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wfpjzQ2ux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leganto/integrations/lti-1-3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Leganto/Product_Materials/Product_Accessibilit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K4auf-QkVVA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mail.exlibrisgroup.com/e3t/Btc/2K+113/cCV5C04/VWsjg45L6-gJW3jTmLJ7vDdBzW2jjqKJ4C61jxN4FBQN33q3pBV1-WJV7CgSSvW8YHCvq4cXCpCN46TPNjL-zw0Vvzs_Y9kM-8JW3czt-035VMgSW7MK51-766jBBW6RYZcd7sCH2cW1TvRvd7hTTK8W3Kwnsl2M_wY1W4P6HGH35Mn3PW8Lg3Vw1Q8-mzW4WtTbH3wcHxSVHv7wf8jbrSxW3MYMKJ2NFY1zW6p4BdY92b83NW75Ljln1qx8mZW7-mgMh5tw3wRW8CnDXG2dgC5GW6-6WFm310wBfW5Xv0-v1qbj40W5rWmtK44t-K3W3S39XV8ph-lgW1mkbKh5cMVT_W4ygMSn2BwZXWW5Db6dD3g9NwHW6vTdbb35g3mMW1_JtLV2Cfbb7W701Qzh3l1R9KW8GR6N268h9BNW4Tcf9J81lJYFW1LmHv31CQ8q739l71" TargetMode="External"/><Relationship Id="rId2" Type="http://schemas.openxmlformats.org/officeDocument/2006/relationships/hyperlink" Target="https://email.exlibrisgroup.com/e3t/Btc/2K+113/cCV5C04/VWsjg45L6-gJW3jTmLJ7vDdBzW2jjqKJ4C61jxN4FBQMN3q3phV1-WJV7CgD-gW3P8HXd97qYQ9W8w-6xz7t8BSpW5d3cPd7K6zR1W7SFmWr59GZWWW6zz87P7m1HhQW3pzf2H1pDNxPW5DXdGj1PcPwnN5bbmV5z_c6GN6c3zXYhsZMkW88DLK_3SCmtXN8ps1gS6jGlDW4bTJ-l1745SsN17-28NNRjGSN3-FH23KSjQnN4_rSLphKS7RW712QxT7RlM0LW1f3Yn86MNnRhVgFqG_8M6-tGW416sQL100mmZW2sr1zL8q5Hh2W6cmn-c1b4TzgW1-6tJQ7Zkz5vW4nh93d8xF0GdW2DjWb03Y5jYgW3-S1JP3H--JqVbgTz-3mxxbfW2Mw6l07dZ8wqW7GhjHM7KH8tQ392W1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png"/><Relationship Id="rId4" Type="http://schemas.openxmlformats.org/officeDocument/2006/relationships/hyperlink" Target="https://www.youtube.com/playlist?list=PLLHMGFok32k-gRYmdOLUoYboBm6HHQstB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mtstatic.com/site_11811/131311/0?Expires=1649966020&amp;Signature=Su4oCaPHZElAEoKWGzxOSZQjH4Efe1pAW7W6qO-QYiMRSC9BLHFJClDFgyj1fxrbD43FoVP6CfHUCqrRmjU4-00yLUkESbIc6MaH9LMhIhzAb4ZmwRa4PpQ6OJ6Snsjrk3N5ZaDKXbHHp6raQghGUHasJFNXOTdSlk8xEaHcWv8_&amp;Key-Pair-Id=APKAJ5Y6AV4GI7A555N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knowledge.exlibrisgroup.com/@api/deki/files/131310/Leganto_New_User_Experience_(2022-2023)_roadmap.pdf?revision=1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Leganto/Best_Practices_and_How-Tos/Adoption_and_Engagement/Best_Practice_Toolkit%3A_Leganto_Demo" TargetMode="External"/><Relationship Id="rId2" Type="http://schemas.openxmlformats.org/officeDocument/2006/relationships/hyperlink" Target="https://email.exlibrisgroup.com/e3t/Btc/2K+113/cCV5C04/VWXJGx8mfwRbM13n7_fGGDrW65wf3Z4C61RdN4bXfJG3q3npV1-WJV7CgP8TW3L1VdR43n4stW2lF-811g7JGxW712B8w1Z7kqLW7K4SX27W3Ss8V-v9Qx91V2j_W8_XhSZ7rbf5jW1ZdWHN5y0jMtW7HwQh22t9QlWW1dm1xf6WK6gBW3ch3Yl7ZZ6dJW7Vn1rF5_qTN6W8wRnL51wrDhlW7Dj2Yl87QTKlW30Csny3xc2DFW2tFkQ89gzlfhW8RRhJ455-c0WW7bF__s68FBHzW2BZfWT1NV9CrW6_rKyP1tv96bW2tSnJ394F7jqW8wZ1TZ86CtBDW3lVbzj3SWm9l38LL1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png"/><Relationship Id="rId5" Type="http://schemas.openxmlformats.org/officeDocument/2006/relationships/hyperlink" Target="https://www.youtube.com/playlist?list=PLLHMGFok32k-gRYmdOLUoYboBm6HHQstB" TargetMode="External"/><Relationship Id="rId4" Type="http://schemas.openxmlformats.org/officeDocument/2006/relationships/hyperlink" Target="https://email.exlibrisgroup.com/e3t/Btc/2K+113/cCV5C04/VWXJGx8mfwRbM13n7_fGGDrW65wf3Z4C61RdN4bXfKS3q3pBV1-WJV7CgYzmW6MDS_41y6lk2W49sGLY4XVP1VW3tvLYX3F9rblW8H0ylH8J6FthVS35PC3b4MXpW6n9nX14lpd4KN4x4SqGTlngrN5plWbSD-vz1W4KBgWS3pCNcSW1Lh36w5t2nKwW7glymF4ZYVmvW3_WKl64GRZynW8GtwwW6TxhsqW3SDDLZ5lmyfLVRrrXy942h36W5rgrGG6Nx5d2W1lxJ8H7V8FHpW2YNqLf55CBThW3dwmDv5sq82VVjHcpc4BlSgBW6t6vr15HSwF6W7wSkYv3GKDR1W2GTy0f30vmPNN4xTBvDZfjwMN4Vsjd8FndLpW5mzMjb6ccvRgW144hBQ6v94P8W5Ph9dm3CBWBnW6Pd6351r5Rf2W58wNCC7GLfzR3dXT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Leganto/Release_Notes" TargetMode="External"/><Relationship Id="rId2" Type="http://schemas.openxmlformats.org/officeDocument/2006/relationships/hyperlink" Target="https://www.youtube.com/playlist?list=PLLHMGFok32k-gRYmdOLUoYboBm6HHQstB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o73f3pTpoJ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youtu.be/10-rQDfnx2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462D6-0064-40AB-8CA7-DD41B079C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Leganto Product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F428C4-51B8-47AC-8549-F2DC7F4D3C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Dolav Ben </a:t>
            </a:r>
            <a:r>
              <a:rPr lang="en-US" dirty="0" err="1"/>
              <a:t>Artzi</a:t>
            </a:r>
            <a:r>
              <a:rPr lang="en-US" dirty="0"/>
              <a:t>, Leganto product manager</a:t>
            </a:r>
          </a:p>
        </p:txBody>
      </p:sp>
    </p:spTree>
    <p:extLst>
      <p:ext uri="{BB962C8B-B14F-4D97-AF65-F5344CB8AC3E}">
        <p14:creationId xmlns:p14="http://schemas.microsoft.com/office/powerpoint/2010/main" val="177114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Locate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1C68E-79F6-433A-813F-270F4354A601}"/>
              </a:ext>
            </a:extLst>
          </p:cNvPr>
          <p:cNvGrpSpPr/>
          <p:nvPr/>
        </p:nvGrpSpPr>
        <p:grpSpPr>
          <a:xfrm>
            <a:off x="756353" y="1321082"/>
            <a:ext cx="7454904" cy="2325977"/>
            <a:chOff x="756353" y="1321082"/>
            <a:chExt cx="7454904" cy="23259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C96EC4-2F1D-483F-84AC-C3D31F116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353" y="1321082"/>
              <a:ext cx="7454904" cy="23259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6CBA10-F9C3-45FB-A1D2-B5EF6006C456}"/>
                </a:ext>
              </a:extLst>
            </p:cNvPr>
            <p:cNvSpPr/>
            <p:nvPr/>
          </p:nvSpPr>
          <p:spPr>
            <a:xfrm>
              <a:off x="7236296" y="1707654"/>
              <a:ext cx="792088" cy="14401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FBC815-CEC5-48CB-8061-E0041BFC0BF1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897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Locate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BC815-CEC5-48CB-8061-E0041BFC0BF1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5773E-607C-4CAC-8F59-D4829F18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" y="1342989"/>
            <a:ext cx="8172400" cy="27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2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Streamlined digitization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3" y="915566"/>
            <a:ext cx="7562063" cy="3137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668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Streamlined digitization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3" y="915566"/>
            <a:ext cx="7562063" cy="3137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E191CE-64EA-49AE-9DEB-DFE0E31E0267}"/>
              </a:ext>
            </a:extLst>
          </p:cNvPr>
          <p:cNvSpPr/>
          <p:nvPr/>
        </p:nvSpPr>
        <p:spPr>
          <a:xfrm>
            <a:off x="6804248" y="3723878"/>
            <a:ext cx="1224136" cy="32869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860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Streamlined digitization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818" y="915566"/>
            <a:ext cx="7371973" cy="3137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850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FD5C-02F5-4826-9272-ED8771DF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357895" cy="1240583"/>
          </a:xfrm>
        </p:spPr>
        <p:txBody>
          <a:bodyPr/>
          <a:lstStyle/>
          <a:p>
            <a:r>
              <a:rPr lang="en-US" dirty="0"/>
              <a:t>Instructors and students’ interactions with </a:t>
            </a:r>
            <a:br>
              <a:rPr lang="en-US" dirty="0"/>
            </a:br>
            <a:r>
              <a:rPr lang="en-US" dirty="0"/>
              <a:t>library services in Leganto</a:t>
            </a:r>
          </a:p>
        </p:txBody>
      </p:sp>
    </p:spTree>
    <p:extLst>
      <p:ext uri="{BB962C8B-B14F-4D97-AF65-F5344CB8AC3E}">
        <p14:creationId xmlns:p14="http://schemas.microsoft.com/office/powerpoint/2010/main" val="3227057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Broken link reporting (NERS)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217" y="1211475"/>
            <a:ext cx="4055007" cy="2512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84783-26C4-4761-8ECA-E2A8D1615F4C}"/>
              </a:ext>
            </a:extLst>
          </p:cNvPr>
          <p:cNvSpPr/>
          <p:nvPr/>
        </p:nvSpPr>
        <p:spPr>
          <a:xfrm>
            <a:off x="2605225" y="2049809"/>
            <a:ext cx="742639" cy="16190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3809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 cite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95EB8A-8104-4661-992B-4B930FC58FCB}"/>
              </a:ext>
            </a:extLst>
          </p:cNvPr>
          <p:cNvGrpSpPr/>
          <p:nvPr/>
        </p:nvGrpSpPr>
        <p:grpSpPr>
          <a:xfrm>
            <a:off x="611560" y="1017837"/>
            <a:ext cx="5811061" cy="1409897"/>
            <a:chOff x="323528" y="780343"/>
            <a:chExt cx="5811061" cy="14098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AFAD6F-24D4-4B24-976E-D186B3DC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780343"/>
              <a:ext cx="5811061" cy="140989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79F8E2-ECDB-4F19-9879-B8BA9CF399A4}"/>
                </a:ext>
              </a:extLst>
            </p:cNvPr>
            <p:cNvSpPr/>
            <p:nvPr/>
          </p:nvSpPr>
          <p:spPr>
            <a:xfrm>
              <a:off x="4932040" y="1707654"/>
              <a:ext cx="576064" cy="14401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2271557"/>
            <a:ext cx="3600400" cy="20915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719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custom citations’ material types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0B507-6F25-4776-9242-9CA7E468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925694"/>
            <a:ext cx="1844078" cy="30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custom citations’ material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605" y="945693"/>
            <a:ext cx="8172400" cy="3076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3172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6" y="1226840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1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Overview of New Resources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Product Highlights from the Past Year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Upcoming Development Plans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Q&amp;A</a:t>
            </a:r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9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7"/>
            <a:ext cx="1204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 labels customization -  view label codes in Leganto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CC280-2663-440C-B51A-7FD2D156B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3"/>
          <a:stretch/>
        </p:blipFill>
        <p:spPr>
          <a:xfrm>
            <a:off x="0" y="1304167"/>
            <a:ext cx="9132854" cy="24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1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 labels customization -  view label codes in Leganto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4847C-0613-45E6-8BDD-184736C0B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6325"/>
            <a:ext cx="9144000" cy="29908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7AA037-21D2-4673-97D6-361BA15B08B2}"/>
              </a:ext>
            </a:extLst>
          </p:cNvPr>
          <p:cNvSpPr/>
          <p:nvPr/>
        </p:nvSpPr>
        <p:spPr>
          <a:xfrm>
            <a:off x="8316416" y="1995686"/>
            <a:ext cx="79208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24ACC-211B-4F41-838B-A254104CF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6" t="30459" r="624" b="64726"/>
          <a:stretch/>
        </p:blipFill>
        <p:spPr>
          <a:xfrm>
            <a:off x="4283968" y="3200607"/>
            <a:ext cx="3066654" cy="659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05AE38-738D-4860-B7C8-2262E34C7CA6}"/>
              </a:ext>
            </a:extLst>
          </p:cNvPr>
          <p:cNvSpPr/>
          <p:nvPr/>
        </p:nvSpPr>
        <p:spPr>
          <a:xfrm>
            <a:off x="4313658" y="3200607"/>
            <a:ext cx="3066654" cy="659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6BD8BA-5FD4-4D7B-8893-C8E004D061CB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7350622" y="2067694"/>
            <a:ext cx="965794" cy="1462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7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 labels customization -  view label codes in Leganto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CC280-2663-440C-B51A-7FD2D156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3383"/>
            <a:ext cx="9144000" cy="30767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C23D7B-088D-42F8-9F99-47F50A783CF3}"/>
              </a:ext>
            </a:extLst>
          </p:cNvPr>
          <p:cNvSpPr/>
          <p:nvPr/>
        </p:nvSpPr>
        <p:spPr>
          <a:xfrm>
            <a:off x="8460432" y="170765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6001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 labels customization -  view label codes in Leganto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CC280-2663-440C-B51A-7FD2D156B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48851"/>
            <a:ext cx="9144000" cy="30457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888794-24B3-4568-9343-3A4689958F55}"/>
              </a:ext>
            </a:extLst>
          </p:cNvPr>
          <p:cNvSpPr/>
          <p:nvPr/>
        </p:nvSpPr>
        <p:spPr>
          <a:xfrm>
            <a:off x="8028384" y="1707654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1356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 labels customization -  view label codes in Leganto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Watch a Video</a:t>
            </a:r>
            <a:endParaRPr lang="en-US" sz="1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8B867-4931-4224-90A3-F123E7506311}"/>
              </a:ext>
            </a:extLst>
          </p:cNvPr>
          <p:cNvGrpSpPr/>
          <p:nvPr/>
        </p:nvGrpSpPr>
        <p:grpSpPr>
          <a:xfrm>
            <a:off x="0" y="1347614"/>
            <a:ext cx="9144000" cy="2491399"/>
            <a:chOff x="0" y="1880231"/>
            <a:chExt cx="5076056" cy="13830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FCC280-2663-440C-B51A-7FD2D156B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88"/>
            <a:stretch/>
          </p:blipFill>
          <p:spPr>
            <a:xfrm>
              <a:off x="0" y="1880231"/>
              <a:ext cx="5076056" cy="13830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888794-24B3-4568-9343-3A4689958F55}"/>
                </a:ext>
              </a:extLst>
            </p:cNvPr>
            <p:cNvSpPr/>
            <p:nvPr/>
          </p:nvSpPr>
          <p:spPr>
            <a:xfrm>
              <a:off x="827584" y="2715766"/>
              <a:ext cx="1872208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106700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cs typeface="Calibri"/>
              </a:rPr>
              <a:t>Learning management system integration – LTI 1.3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65038-6F69-403D-B966-77344415B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effectLst/>
              </a:rPr>
              <a:t>Why upgrade from LTI 1.1 to LTI 1.3?</a:t>
            </a:r>
          </a:p>
          <a:p>
            <a:pPr lvl="1">
              <a:lnSpc>
                <a:spcPct val="107000"/>
              </a:lnSpc>
            </a:pPr>
            <a:r>
              <a:rPr lang="en-US" sz="1400" dirty="0"/>
              <a:t>Both are used by learning management systems (LMS) for integration with external tools.</a:t>
            </a:r>
          </a:p>
          <a:p>
            <a:pPr lvl="1">
              <a:lnSpc>
                <a:spcPct val="107000"/>
              </a:lnSpc>
            </a:pPr>
            <a:r>
              <a:rPr lang="en-US" sz="1400" dirty="0"/>
              <a:t>The IMS Global support for LTI 1.1 will end on June 30, 2022</a:t>
            </a:r>
          </a:p>
          <a:p>
            <a:pPr lvl="1">
              <a:lnSpc>
                <a:spcPct val="107000"/>
              </a:lnSpc>
            </a:pPr>
            <a:r>
              <a:rPr lang="en-US" sz="1400" dirty="0">
                <a:effectLst/>
              </a:rPr>
              <a:t>More seamless integration of Leganto with the LMS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400" dirty="0"/>
              <a:t>Assignments in Leganto</a:t>
            </a:r>
          </a:p>
          <a:p>
            <a:r>
              <a:rPr lang="en-US" sz="1600" dirty="0"/>
              <a:t>How to upgrade?</a:t>
            </a:r>
          </a:p>
          <a:p>
            <a:pPr lvl="1"/>
            <a:r>
              <a:rPr lang="en-US" sz="1400" dirty="0"/>
              <a:t>Directions on </a:t>
            </a:r>
            <a:r>
              <a:rPr lang="en-US" sz="1400" dirty="0">
                <a:hlinkClick r:id="rId3"/>
              </a:rPr>
              <a:t>Developer Network</a:t>
            </a:r>
            <a:endParaRPr lang="en-US" sz="1400" dirty="0"/>
          </a:p>
          <a:p>
            <a:pPr lvl="1"/>
            <a:r>
              <a:rPr lang="en-US" sz="1400" dirty="0"/>
              <a:t>You can use LTI 1.1 and LTI 1.3 in parallel in the LMS</a:t>
            </a:r>
          </a:p>
          <a:p>
            <a:endParaRPr lang="he-IL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929500-BCDA-4D13-A74F-9D3616E26B3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/>
          <a:stretch>
            <a:fillRect/>
          </a:stretch>
        </p:blipFill>
        <p:spPr>
          <a:xfrm>
            <a:off x="4751710" y="1102343"/>
            <a:ext cx="4068762" cy="2938814"/>
          </a:xfrm>
        </p:spPr>
      </p:pic>
    </p:spTree>
    <p:extLst>
      <p:ext uri="{BB962C8B-B14F-4D97-AF65-F5344CB8AC3E}">
        <p14:creationId xmlns:p14="http://schemas.microsoft.com/office/powerpoint/2010/main" val="1171125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1C1AD5-9A06-4076-98D1-DF5D16BC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alibri"/>
              </a:rPr>
              <a:t>Accessibility Update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5295A-1DF2-4389-A208-64CDF321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VPAT 2.3 for 2021 available on Knowledge Center and describes the Leganto support of WCAG 2.1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Expect to have an updated VPAT in Q3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837B8-BFC5-4DA7-9F81-C85C85B48AA9}"/>
              </a:ext>
            </a:extLst>
          </p:cNvPr>
          <p:cNvSpPr txBox="1"/>
          <p:nvPr/>
        </p:nvSpPr>
        <p:spPr>
          <a:xfrm>
            <a:off x="1259632" y="4227934"/>
            <a:ext cx="66607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https://knowledge.exlibrisgroup.com/Leganto/Product_Materials/Product_Accessibility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9431AA-8C66-4F4D-9F22-49EE44EDB075}"/>
              </a:ext>
            </a:extLst>
          </p:cNvPr>
          <p:cNvSpPr/>
          <p:nvPr/>
        </p:nvSpPr>
        <p:spPr>
          <a:xfrm>
            <a:off x="4450813" y="2387085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33224-BD0C-4765-B526-3A5B9F051A64}"/>
              </a:ext>
            </a:extLst>
          </p:cNvPr>
          <p:cNvSpPr/>
          <p:nvPr/>
        </p:nvSpPr>
        <p:spPr>
          <a:xfrm>
            <a:off x="4450813" y="2387085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3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C4BB3-96F4-4568-BDCC-30334AB94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075"/>
          <a:stretch/>
        </p:blipFill>
        <p:spPr>
          <a:xfrm>
            <a:off x="1728615" y="1995686"/>
            <a:ext cx="5652145" cy="2193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1482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FD5C-02F5-4826-9272-ED8771DF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357895" cy="1240583"/>
          </a:xfrm>
        </p:spPr>
        <p:txBody>
          <a:bodyPr/>
          <a:lstStyle/>
          <a:p>
            <a:r>
              <a:rPr lang="en-US" dirty="0"/>
              <a:t>Extended support for teaching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3964712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93" y="915566"/>
            <a:ext cx="6958824" cy="3137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6AC42-54C4-408F-8610-E86CDB1161A5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8282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2FAE-F01B-4EB2-A209-A23B6E3EB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3478"/>
            <a:ext cx="8424936" cy="4536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  <a:ea typeface="+mj-ea"/>
                <a:cs typeface="+mj-cs"/>
              </a:rPr>
              <a:t>Active learning services: </a:t>
            </a:r>
          </a:p>
          <a:p>
            <a:r>
              <a:rPr lang="en-US" dirty="0"/>
              <a:t>Social Reading</a:t>
            </a:r>
          </a:p>
          <a:p>
            <a:r>
              <a:rPr lang="en-US" dirty="0"/>
              <a:t>Read and Respond assignments</a:t>
            </a:r>
            <a:endParaRPr lang="en-US" sz="2800" b="1" dirty="0">
              <a:solidFill>
                <a:srgbClr val="2B2B29"/>
              </a:solidFill>
              <a:latin typeface="inherit"/>
            </a:endParaRPr>
          </a:p>
          <a:p>
            <a:pPr marL="0" indent="0">
              <a:buNone/>
            </a:pPr>
            <a:r>
              <a:rPr lang="en-US" sz="2800" b="1" dirty="0">
                <a:latin typeface="+mj-lt"/>
                <a:ea typeface="+mj-ea"/>
                <a:cs typeface="+mj-cs"/>
              </a:rPr>
              <a:t>Active learning values:</a:t>
            </a:r>
          </a:p>
          <a:p>
            <a:pPr lvl="1" fontAlgn="base"/>
            <a:r>
              <a:rPr lang="en-US" sz="2400" dirty="0">
                <a:solidFill>
                  <a:srgbClr val="2B2B29"/>
                </a:solidFill>
                <a:latin typeface="inherit"/>
              </a:rPr>
              <a:t>Motivate students to complete assigned readings</a:t>
            </a:r>
          </a:p>
          <a:p>
            <a:pPr lvl="1" fontAlgn="base"/>
            <a:r>
              <a:rPr lang="en-US" sz="2400" dirty="0">
                <a:solidFill>
                  <a:srgbClr val="2B2B29"/>
                </a:solidFill>
                <a:latin typeface="inherit"/>
              </a:rPr>
              <a:t>Assess</a:t>
            </a:r>
            <a:r>
              <a:rPr lang="en-US" sz="2400" b="0" i="0" dirty="0">
                <a:solidFill>
                  <a:srgbClr val="2B2B29"/>
                </a:solidFill>
                <a:effectLst/>
                <a:latin typeface="inherit"/>
              </a:rPr>
              <a:t> students’ understanding of the text</a:t>
            </a:r>
            <a:endParaRPr lang="en-US" sz="2400" i="0" dirty="0">
              <a:solidFill>
                <a:srgbClr val="2B2B29"/>
              </a:solidFill>
              <a:effectLst/>
              <a:latin typeface="inherit"/>
            </a:endParaRPr>
          </a:p>
          <a:p>
            <a:pPr lvl="1" fontAlgn="base"/>
            <a:r>
              <a:rPr lang="en-US" sz="2400" i="0" dirty="0">
                <a:solidFill>
                  <a:srgbClr val="2B2B29"/>
                </a:solidFill>
                <a:effectLst/>
                <a:latin typeface="inherit"/>
              </a:rPr>
              <a:t>Foster </a:t>
            </a:r>
            <a:r>
              <a:rPr lang="en-US" sz="2400" dirty="0">
                <a:solidFill>
                  <a:srgbClr val="2B2B29"/>
                </a:solidFill>
                <a:latin typeface="inherit"/>
              </a:rPr>
              <a:t>s</a:t>
            </a:r>
            <a:r>
              <a:rPr lang="en-US" sz="2400" i="0" dirty="0">
                <a:solidFill>
                  <a:srgbClr val="2B2B29"/>
                </a:solidFill>
                <a:effectLst/>
                <a:latin typeface="inherit"/>
              </a:rPr>
              <a:t>tudent interaction </a:t>
            </a:r>
            <a:r>
              <a:rPr lang="en-US" sz="2400" b="0" i="0" dirty="0">
                <a:solidFill>
                  <a:srgbClr val="2B2B29"/>
                </a:solidFill>
                <a:effectLst/>
                <a:latin typeface="inherit"/>
              </a:rPr>
              <a:t>with fellow students and with the instructor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314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51D403-1A59-4621-A220-30BD6F65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Library training</a:t>
            </a:r>
            <a:endParaRPr lang="he-IL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1432BD2-9BF5-46E0-9F6A-0783F50032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52020" y="771551"/>
            <a:ext cx="4068452" cy="3979385"/>
          </a:xfrm>
        </p:spPr>
        <p:txBody>
          <a:bodyPr>
            <a:normAutofit/>
          </a:bodyPr>
          <a:lstStyle/>
          <a:p>
            <a:pPr lvl="0"/>
            <a:endParaRPr lang="en-US" sz="2000" dirty="0">
              <a:hlinkClick r:id="rId2"/>
            </a:endParaRPr>
          </a:p>
          <a:p>
            <a:pPr lvl="0"/>
            <a:r>
              <a:rPr lang="en-US" sz="2000" dirty="0">
                <a:hlinkClick r:id="rId2"/>
              </a:rPr>
              <a:t>Leganto for Library Staff</a:t>
            </a:r>
            <a:r>
              <a:rPr lang="en-US" sz="2000" dirty="0"/>
              <a:t>: new basic training kit</a:t>
            </a:r>
          </a:p>
          <a:p>
            <a:r>
              <a:rPr lang="en-US" sz="2000" dirty="0">
                <a:hlinkClick r:id="rId3"/>
              </a:rPr>
              <a:t>Become an Expert</a:t>
            </a:r>
            <a:r>
              <a:rPr lang="en-US" sz="2000" dirty="0"/>
              <a:t>: advanced training</a:t>
            </a:r>
          </a:p>
          <a:p>
            <a:endParaRPr lang="en-US" sz="2000" dirty="0">
              <a:hlinkClick r:id="rId4"/>
            </a:endParaRPr>
          </a:p>
          <a:p>
            <a:endParaRPr lang="he-IL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9949C-2B6E-4F1E-B6BB-AB95B75B5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11851"/>
          <a:stretch/>
        </p:blipFill>
        <p:spPr>
          <a:xfrm>
            <a:off x="611560" y="1203598"/>
            <a:ext cx="3631632" cy="2308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17934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DA22-83D5-4A05-8161-F2D3A32E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2022-2023 developments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FB54-91AD-4790-BA61-F6984F2D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2B2B29"/>
                </a:solidFill>
                <a:latin typeface="inherit"/>
              </a:rPr>
              <a:t>Provide on-going developments based on community feedback</a:t>
            </a:r>
          </a:p>
          <a:p>
            <a:pPr marL="342900" indent="-342900">
              <a:tabLst>
                <a:tab pos="457200" algn="l"/>
              </a:tabLst>
            </a:pPr>
            <a:r>
              <a:rPr lang="en-US" dirty="0">
                <a:solidFill>
                  <a:srgbClr val="2B2B29"/>
                </a:solidFill>
                <a:latin typeface="inherit"/>
              </a:rPr>
              <a:t>Support annotations on </a:t>
            </a:r>
            <a:r>
              <a:rPr lang="en-US" u="sng" dirty="0">
                <a:solidFill>
                  <a:srgbClr val="2B2B29"/>
                </a:solidFill>
                <a:latin typeface="inherit"/>
              </a:rPr>
              <a:t>Alma Digital</a:t>
            </a:r>
            <a:r>
              <a:rPr lang="en-US" dirty="0">
                <a:solidFill>
                  <a:srgbClr val="2B2B29"/>
                </a:solidFill>
                <a:latin typeface="inherit"/>
              </a:rPr>
              <a:t> objects</a:t>
            </a:r>
          </a:p>
          <a:p>
            <a:pPr marL="342900" indent="-342900">
              <a:tabLst>
                <a:tab pos="457200" algn="l"/>
              </a:tabLst>
            </a:pPr>
            <a:r>
              <a:rPr lang="en-US" dirty="0">
                <a:solidFill>
                  <a:srgbClr val="2B2B29"/>
                </a:solidFill>
                <a:latin typeface="inherit"/>
              </a:rPr>
              <a:t>Provide Active Learning features for more </a:t>
            </a:r>
            <a:r>
              <a:rPr lang="en-US" u="sng" dirty="0">
                <a:solidFill>
                  <a:srgbClr val="2B2B29"/>
                </a:solidFill>
                <a:latin typeface="inherit"/>
              </a:rPr>
              <a:t>citation types</a:t>
            </a:r>
          </a:p>
          <a:p>
            <a:pPr marL="342900" indent="-342900">
              <a:tabLst>
                <a:tab pos="457200" algn="l"/>
              </a:tabLst>
            </a:pPr>
            <a:r>
              <a:rPr lang="en-US" dirty="0">
                <a:solidFill>
                  <a:srgbClr val="2B2B29"/>
                </a:solidFill>
                <a:latin typeface="inherit"/>
              </a:rPr>
              <a:t>Support Social Reading for </a:t>
            </a:r>
            <a:r>
              <a:rPr lang="en-US" u="sng" dirty="0">
                <a:solidFill>
                  <a:srgbClr val="2B2B29"/>
                </a:solidFill>
                <a:latin typeface="inherit"/>
              </a:rPr>
              <a:t>groups</a:t>
            </a:r>
            <a:r>
              <a:rPr lang="en-US" dirty="0">
                <a:solidFill>
                  <a:srgbClr val="2B2B29"/>
                </a:solidFill>
                <a:latin typeface="inherit"/>
              </a:rPr>
              <a:t> of students</a:t>
            </a:r>
          </a:p>
          <a:p>
            <a:pPr marL="342900" indent="-342900">
              <a:tabLst>
                <a:tab pos="457200" algn="l"/>
              </a:tabLst>
            </a:pPr>
            <a:r>
              <a:rPr lang="en-US" dirty="0">
                <a:solidFill>
                  <a:srgbClr val="2B2B29"/>
                </a:solidFill>
                <a:latin typeface="inherit"/>
              </a:rPr>
              <a:t>Offer features that help instructors </a:t>
            </a:r>
            <a:r>
              <a:rPr lang="en-US" u="sng" dirty="0">
                <a:solidFill>
                  <a:srgbClr val="2B2B29"/>
                </a:solidFill>
                <a:latin typeface="inherit"/>
              </a:rPr>
              <a:t>quickly grade</a:t>
            </a:r>
            <a:r>
              <a:rPr lang="en-US" dirty="0">
                <a:solidFill>
                  <a:srgbClr val="2B2B29"/>
                </a:solidFill>
                <a:latin typeface="inherit"/>
              </a:rPr>
              <a:t> student assignments in large classes</a:t>
            </a:r>
          </a:p>
          <a:p>
            <a:pPr marL="342900" indent="-342900">
              <a:tabLst>
                <a:tab pos="457200" algn="l"/>
              </a:tabLst>
            </a:pPr>
            <a:endParaRPr lang="en-US" dirty="0">
              <a:solidFill>
                <a:srgbClr val="080165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92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A379-851B-4E1C-B634-CC7AD52BA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Upcoming development highlights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1E894-E7BE-43C8-BF66-C1AA22026452}"/>
              </a:ext>
            </a:extLst>
          </p:cNvPr>
          <p:cNvSpPr txBox="1"/>
          <p:nvPr/>
        </p:nvSpPr>
        <p:spPr>
          <a:xfrm>
            <a:off x="556076" y="3319453"/>
            <a:ext cx="221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2022-2023 Roadmap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6678C-9805-4935-876D-11DDFBC0B1ED}"/>
              </a:ext>
            </a:extLst>
          </p:cNvPr>
          <p:cNvSpPr txBox="1"/>
          <p:nvPr/>
        </p:nvSpPr>
        <p:spPr>
          <a:xfrm>
            <a:off x="556076" y="3632125"/>
            <a:ext cx="3583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2022-2023 User Experience highlights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6946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59CE-F602-4B54-9E1D-590FD3661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8221991" cy="1240583"/>
          </a:xfrm>
        </p:spPr>
        <p:txBody>
          <a:bodyPr/>
          <a:lstStyle/>
          <a:p>
            <a:r>
              <a:rPr lang="en-US" dirty="0"/>
              <a:t>Streamline reading list processing experience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0064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DA22-83D5-4A05-8161-F2D3A32E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processing experience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FB54-91AD-4790-BA61-F6984F2D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30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cs typeface="Calibri Light" panose="020F0302020204030204" pitchFamily="34" charset="0"/>
              </a:rPr>
              <a:t>Enable library staff to focus on the most important tasks by offering:</a:t>
            </a:r>
          </a:p>
          <a:p>
            <a:pPr marL="285750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More automatic workflows</a:t>
            </a:r>
          </a:p>
          <a:p>
            <a:pPr marL="285750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  <a:cs typeface="Calibri Light" panose="020F0302020204030204" pitchFamily="34" charset="0"/>
              </a:rPr>
              <a:t>Additional</a:t>
            </a:r>
            <a:r>
              <a:rPr lang="en-GB" sz="2400" dirty="0">
                <a:solidFill>
                  <a:schemeClr val="tx1"/>
                </a:solidFill>
                <a:cs typeface="Calibri Light" panose="020F0302020204030204" pitchFamily="34" charset="0"/>
              </a:rPr>
              <a:t> navigation options</a:t>
            </a:r>
            <a:endParaRPr lang="en-US" sz="24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cs typeface="Calibri Light" panose="020F0302020204030204" pitchFamily="34" charset="0"/>
              </a:rPr>
              <a:t>New options for d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ata clean-up</a:t>
            </a:r>
          </a:p>
        </p:txBody>
      </p:sp>
    </p:spTree>
    <p:extLst>
      <p:ext uri="{BB962C8B-B14F-4D97-AF65-F5344CB8AC3E}">
        <p14:creationId xmlns:p14="http://schemas.microsoft.com/office/powerpoint/2010/main" val="2471368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DA22-83D5-4A05-8161-F2D3A32E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processing experience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FB54-91AD-4790-BA61-F6984F2D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Highlights:</a:t>
            </a:r>
            <a:endParaRPr lang="en-US" sz="24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398462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New configuration for automatically changing citation status to Complete for </a:t>
            </a:r>
            <a:r>
              <a:rPr lang="en-US" sz="2400" u="sng" dirty="0">
                <a:solidFill>
                  <a:schemeClr val="tx1"/>
                </a:solidFill>
                <a:cs typeface="Calibri Light" panose="020F0302020204030204" pitchFamily="34" charset="0"/>
              </a:rPr>
              <a:t>eBooks with an unlimited number of licenses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</a:p>
          <a:p>
            <a:pPr marL="398462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chemeClr val="tx1"/>
                </a:solidFill>
                <a:cs typeface="Calibri Light" panose="020F0302020204030204" pitchFamily="34" charset="0"/>
              </a:rPr>
              <a:t>Open a citation in Alma </a:t>
            </a:r>
            <a:r>
              <a:rPr lang="en-GB" sz="2400" dirty="0">
                <a:solidFill>
                  <a:schemeClr val="tx1"/>
                </a:solidFill>
                <a:cs typeface="Calibri Light" panose="020F0302020204030204" pitchFamily="34" charset="0"/>
              </a:rPr>
              <a:t>from Leganto </a:t>
            </a:r>
          </a:p>
          <a:p>
            <a:pPr marL="398462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cs typeface="Calibri Light" panose="020F0302020204030204" pitchFamily="34" charset="0"/>
              </a:rPr>
              <a:t>Enabling </a:t>
            </a:r>
            <a:r>
              <a:rPr lang="en-GB" sz="2400" u="sng" dirty="0">
                <a:solidFill>
                  <a:schemeClr val="tx1"/>
                </a:solidFill>
                <a:cs typeface="Calibri Light" panose="020F0302020204030204" pitchFamily="34" charset="0"/>
              </a:rPr>
              <a:t>course archiving</a:t>
            </a:r>
            <a:r>
              <a:rPr lang="en-GB" sz="2400" dirty="0">
                <a:solidFill>
                  <a:schemeClr val="tx1"/>
                </a:solidFill>
                <a:cs typeface="Calibri Light" panose="020F0302020204030204" pitchFamily="34" charset="0"/>
              </a:rPr>
              <a:t>, utilizing a mechanism similar to reading list archiving</a:t>
            </a:r>
          </a:p>
        </p:txBody>
      </p:sp>
    </p:spTree>
    <p:extLst>
      <p:ext uri="{BB962C8B-B14F-4D97-AF65-F5344CB8AC3E}">
        <p14:creationId xmlns:p14="http://schemas.microsoft.com/office/powerpoint/2010/main" val="2779711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DA22-83D5-4A05-8161-F2D3A32E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Purchasing workflow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FB54-91AD-4790-BA61-F6984F2D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Highlights:</a:t>
            </a:r>
            <a:endParaRPr lang="en-US" sz="24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398462" indent="-285750">
              <a:lnSpc>
                <a:spcPct val="110000"/>
              </a:lnSpc>
              <a:spcBef>
                <a:spcPts val="300"/>
              </a:spcBef>
            </a:pPr>
            <a:r>
              <a:rPr lang="en-US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Present demand in other lists</a:t>
            </a:r>
            <a:r>
              <a:rPr lang="en-US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on the purchase request screen</a:t>
            </a:r>
            <a:endParaRPr lang="en-GB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398462" indent="-285750">
              <a:lnSpc>
                <a:spcPct val="110000"/>
              </a:lnSpc>
              <a:spcBef>
                <a:spcPts val="300"/>
              </a:spcBef>
            </a:pPr>
            <a:r>
              <a:rPr lang="en-US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Add the citation tags </a:t>
            </a:r>
            <a:r>
              <a:rPr lang="en-US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to the </a:t>
            </a:r>
            <a:r>
              <a:rPr lang="en-US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Demand in other lists </a:t>
            </a:r>
            <a:r>
              <a:rPr lang="en-US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informative table</a:t>
            </a:r>
          </a:p>
          <a:p>
            <a:pPr marL="398462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Open Rialto from a citation in Alma, for seamless integration</a:t>
            </a:r>
            <a:endParaRPr lang="en-GB" sz="2400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89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BB1541-FF12-4057-934C-4F4811E77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Leganto analytics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22342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DA22-83D5-4A05-8161-F2D3A32E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 of the box analytics reports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FB54-91AD-4790-BA61-F6984F2D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defRPr/>
            </a:pPr>
            <a:r>
              <a:rPr lang="en-US" sz="2000" dirty="0">
                <a:solidFill>
                  <a:schemeClr val="tx1"/>
                </a:solidFill>
                <a:cs typeface="Calibri Light" panose="020F0302020204030204" pitchFamily="34" charset="0"/>
              </a:rPr>
              <a:t>In cooperation with the community (new Leganto Analytics focus group)</a:t>
            </a:r>
          </a:p>
          <a:p>
            <a:pPr>
              <a:lnSpc>
                <a:spcPct val="110000"/>
              </a:lnSpc>
              <a:spcBef>
                <a:spcPts val="3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cs typeface="Calibri Light" panose="020F0302020204030204" pitchFamily="34" charset="0"/>
              </a:rPr>
              <a:t>Impact: </a:t>
            </a:r>
            <a:r>
              <a:rPr lang="en-GB" sz="2000" dirty="0">
                <a:solidFill>
                  <a:schemeClr val="tx1"/>
                </a:solidFill>
                <a:cs typeface="Calibri Light" panose="020F0302020204030204" pitchFamily="34" charset="0"/>
              </a:rPr>
              <a:t>Support decision making, </a:t>
            </a:r>
            <a:r>
              <a:rPr lang="en-GB" sz="2000" dirty="0" err="1">
                <a:solidFill>
                  <a:schemeClr val="tx1"/>
                </a:solidFill>
                <a:cs typeface="Calibri Light" panose="020F0302020204030204" pitchFamily="34" charset="0"/>
              </a:rPr>
              <a:t>analyze</a:t>
            </a:r>
            <a:r>
              <a:rPr lang="en-GB" sz="2000" dirty="0">
                <a:solidFill>
                  <a:schemeClr val="tx1"/>
                </a:solidFill>
                <a:cs typeface="Calibri Light" panose="020F0302020204030204" pitchFamily="34" charset="0"/>
              </a:rPr>
              <a:t> workflows, demonstrate library impact</a:t>
            </a:r>
          </a:p>
          <a:p>
            <a:pPr marL="112712" lvl="0">
              <a:lnSpc>
                <a:spcPct val="110000"/>
              </a:lnSpc>
              <a:spcBef>
                <a:spcPts val="300"/>
              </a:spcBef>
            </a:pPr>
            <a:r>
              <a:rPr lang="en-US" sz="18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Highlights: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SzPts val="1000"/>
              <a:buFont typeface="Courier New" panose="02070309020205020404" pitchFamily="49" charset="0"/>
              <a:buChar char="o"/>
              <a:tabLst>
                <a:tab pos="471488" algn="l"/>
              </a:tabLst>
            </a:pPr>
            <a:r>
              <a:rPr lang="en-US" sz="1800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Day-to-day set of reports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a collection of quality customer-created reports which will be added to the out-of-the-box set of reports and will be supported by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Ex Libris.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SzPts val="1000"/>
              <a:buFont typeface="Courier New" panose="02070309020205020404" pitchFamily="49" charset="0"/>
              <a:buChar char="o"/>
              <a:tabLst>
                <a:tab pos="471488" algn="l"/>
              </a:tabLst>
            </a:pPr>
            <a:r>
              <a:rPr lang="en-US" sz="1800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Advanced "big picture" reports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the group will build together a set of advanced reports to be added to the out-of-the-box set of reports. These reports will be supported by Ex Libris. 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None/>
              <a:defRPr/>
            </a:pPr>
            <a:endParaRPr lang="en-GB" sz="2000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58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59CE-F602-4B54-9E1D-590FD3661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User Experience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65799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82DC42-6650-4AC6-9B9B-1318899B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CDDB2BD-45B5-3E41-B933-D49273FFE588}"/>
              </a:ext>
            </a:extLst>
          </p:cNvPr>
          <p:cNvSpPr/>
          <p:nvPr/>
        </p:nvSpPr>
        <p:spPr>
          <a:xfrm>
            <a:off x="7308304" y="3190481"/>
            <a:ext cx="1577302" cy="1577302"/>
          </a:xfrm>
          <a:custGeom>
            <a:avLst/>
            <a:gdLst>
              <a:gd name="connsiteX0" fmla="*/ 2006292 w 4012586"/>
              <a:gd name="connsiteY0" fmla="*/ 504056 h 4012586"/>
              <a:gd name="connsiteX1" fmla="*/ 504055 w 4012586"/>
              <a:gd name="connsiteY1" fmla="*/ 2006293 h 4012586"/>
              <a:gd name="connsiteX2" fmla="*/ 2006292 w 4012586"/>
              <a:gd name="connsiteY2" fmla="*/ 3508530 h 4012586"/>
              <a:gd name="connsiteX3" fmla="*/ 3508529 w 4012586"/>
              <a:gd name="connsiteY3" fmla="*/ 2006293 h 4012586"/>
              <a:gd name="connsiteX4" fmla="*/ 2006292 w 4012586"/>
              <a:gd name="connsiteY4" fmla="*/ 504056 h 4012586"/>
              <a:gd name="connsiteX5" fmla="*/ 2006293 w 4012586"/>
              <a:gd name="connsiteY5" fmla="*/ 0 h 4012586"/>
              <a:gd name="connsiteX6" fmla="*/ 4012586 w 4012586"/>
              <a:gd name="connsiteY6" fmla="*/ 2006293 h 4012586"/>
              <a:gd name="connsiteX7" fmla="*/ 2006293 w 4012586"/>
              <a:gd name="connsiteY7" fmla="*/ 4012586 h 4012586"/>
              <a:gd name="connsiteX8" fmla="*/ 0 w 4012586"/>
              <a:gd name="connsiteY8" fmla="*/ 2006293 h 4012586"/>
              <a:gd name="connsiteX9" fmla="*/ 2006293 w 4012586"/>
              <a:gd name="connsiteY9" fmla="*/ 0 h 401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2586" h="4012586">
                <a:moveTo>
                  <a:pt x="2006292" y="504056"/>
                </a:moveTo>
                <a:cubicBezTo>
                  <a:pt x="1176629" y="504056"/>
                  <a:pt x="504055" y="1176630"/>
                  <a:pt x="504055" y="2006293"/>
                </a:cubicBezTo>
                <a:cubicBezTo>
                  <a:pt x="504055" y="2835956"/>
                  <a:pt x="1176629" y="3508530"/>
                  <a:pt x="2006292" y="3508530"/>
                </a:cubicBezTo>
                <a:cubicBezTo>
                  <a:pt x="2835955" y="3508530"/>
                  <a:pt x="3508529" y="2835956"/>
                  <a:pt x="3508529" y="2006293"/>
                </a:cubicBezTo>
                <a:cubicBezTo>
                  <a:pt x="3508529" y="1176630"/>
                  <a:pt x="2835955" y="504056"/>
                  <a:pt x="2006292" y="504056"/>
                </a:cubicBezTo>
                <a:close/>
                <a:moveTo>
                  <a:pt x="2006293" y="0"/>
                </a:moveTo>
                <a:cubicBezTo>
                  <a:pt x="3114338" y="0"/>
                  <a:pt x="4012586" y="898248"/>
                  <a:pt x="4012586" y="2006293"/>
                </a:cubicBezTo>
                <a:cubicBezTo>
                  <a:pt x="4012586" y="3114338"/>
                  <a:pt x="3114338" y="4012586"/>
                  <a:pt x="2006293" y="4012586"/>
                </a:cubicBezTo>
                <a:cubicBezTo>
                  <a:pt x="898248" y="4012586"/>
                  <a:pt x="0" y="3114338"/>
                  <a:pt x="0" y="2006293"/>
                </a:cubicBezTo>
                <a:cubicBezTo>
                  <a:pt x="0" y="898248"/>
                  <a:pt x="898248" y="0"/>
                  <a:pt x="2006293" y="0"/>
                </a:cubicBezTo>
                <a:close/>
              </a:path>
            </a:pathLst>
          </a:custGeom>
          <a:solidFill>
            <a:srgbClr val="50CFDA">
              <a:alpha val="1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10" name="Oval 9"/>
          <p:cNvSpPr/>
          <p:nvPr/>
        </p:nvSpPr>
        <p:spPr>
          <a:xfrm>
            <a:off x="7497737" y="3379914"/>
            <a:ext cx="1198436" cy="1198436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586359" y="3759504"/>
            <a:ext cx="1021191" cy="439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Today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22807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51D403-1A59-4621-A220-30BD6F65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Tools to engage instructors 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1432BD2-9BF5-46E0-9F6A-0783F500326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ts val="1000"/>
              <a:buNone/>
              <a:tabLst>
                <a:tab pos="457200" algn="l"/>
              </a:tabLst>
            </a:pPr>
            <a:endParaRPr lang="en-US" sz="2000" dirty="0">
              <a:solidFill>
                <a:srgbClr val="444444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000" dirty="0"/>
              <a:t>A compelling kit for</a:t>
            </a:r>
            <a:r>
              <a:rPr lang="en-US" sz="2000" u="sng" dirty="0">
                <a:solidFill>
                  <a:srgbClr val="3574E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 marketing Leganto to instructors </a:t>
            </a:r>
            <a:endParaRPr lang="en-US" sz="2000" dirty="0">
              <a:solidFill>
                <a:srgbClr val="5E6977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000" u="sng" dirty="0">
                <a:solidFill>
                  <a:srgbClr val="3574E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An engaging demo kit</a:t>
            </a:r>
            <a:r>
              <a:rPr lang="en-US" sz="2000" dirty="0">
                <a:solidFill>
                  <a:srgbClr val="44444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for helping the library motivate instructors who are new to Leganto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rgbClr val="44444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 new and comprehensive, yet simple,</a:t>
            </a:r>
            <a:r>
              <a:rPr lang="en-US" sz="2000" dirty="0">
                <a:solidFill>
                  <a:srgbClr val="3574E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u="sng" dirty="0">
                <a:solidFill>
                  <a:srgbClr val="3574E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instructor training kit</a:t>
            </a:r>
            <a:r>
              <a:rPr lang="en-US" sz="2000" dirty="0">
                <a:solidFill>
                  <a:srgbClr val="44444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dirty="0">
              <a:hlinkClick r:id="rId5"/>
            </a:endParaRPr>
          </a:p>
          <a:p>
            <a:pPr marL="0" indent="0">
              <a:buNone/>
            </a:pPr>
            <a:endParaRPr lang="he-IL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20CB89-479A-4CCD-90C9-35DDAB4ECF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b="20591"/>
          <a:stretch/>
        </p:blipFill>
        <p:spPr>
          <a:xfrm>
            <a:off x="516687" y="1491630"/>
            <a:ext cx="3631632" cy="2308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5388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5202983-3396-4397-AC0F-C2050860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8CB575-46CA-4869-A9BC-8BB17B025A3E}"/>
              </a:ext>
            </a:extLst>
          </p:cNvPr>
          <p:cNvSpPr/>
          <p:nvPr/>
        </p:nvSpPr>
        <p:spPr>
          <a:xfrm>
            <a:off x="7308304" y="3190481"/>
            <a:ext cx="1577302" cy="1577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CDDB2BD-45B5-3E41-B933-D49273FFE588}"/>
              </a:ext>
            </a:extLst>
          </p:cNvPr>
          <p:cNvSpPr/>
          <p:nvPr/>
        </p:nvSpPr>
        <p:spPr>
          <a:xfrm>
            <a:off x="7308304" y="3190481"/>
            <a:ext cx="1577302" cy="1577302"/>
          </a:xfrm>
          <a:custGeom>
            <a:avLst/>
            <a:gdLst>
              <a:gd name="connsiteX0" fmla="*/ 2006292 w 4012586"/>
              <a:gd name="connsiteY0" fmla="*/ 504056 h 4012586"/>
              <a:gd name="connsiteX1" fmla="*/ 504055 w 4012586"/>
              <a:gd name="connsiteY1" fmla="*/ 2006293 h 4012586"/>
              <a:gd name="connsiteX2" fmla="*/ 2006292 w 4012586"/>
              <a:gd name="connsiteY2" fmla="*/ 3508530 h 4012586"/>
              <a:gd name="connsiteX3" fmla="*/ 3508529 w 4012586"/>
              <a:gd name="connsiteY3" fmla="*/ 2006293 h 4012586"/>
              <a:gd name="connsiteX4" fmla="*/ 2006292 w 4012586"/>
              <a:gd name="connsiteY4" fmla="*/ 504056 h 4012586"/>
              <a:gd name="connsiteX5" fmla="*/ 2006293 w 4012586"/>
              <a:gd name="connsiteY5" fmla="*/ 0 h 4012586"/>
              <a:gd name="connsiteX6" fmla="*/ 4012586 w 4012586"/>
              <a:gd name="connsiteY6" fmla="*/ 2006293 h 4012586"/>
              <a:gd name="connsiteX7" fmla="*/ 2006293 w 4012586"/>
              <a:gd name="connsiteY7" fmla="*/ 4012586 h 4012586"/>
              <a:gd name="connsiteX8" fmla="*/ 0 w 4012586"/>
              <a:gd name="connsiteY8" fmla="*/ 2006293 h 4012586"/>
              <a:gd name="connsiteX9" fmla="*/ 2006293 w 4012586"/>
              <a:gd name="connsiteY9" fmla="*/ 0 h 401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2586" h="4012586">
                <a:moveTo>
                  <a:pt x="2006292" y="504056"/>
                </a:moveTo>
                <a:cubicBezTo>
                  <a:pt x="1176629" y="504056"/>
                  <a:pt x="504055" y="1176630"/>
                  <a:pt x="504055" y="2006293"/>
                </a:cubicBezTo>
                <a:cubicBezTo>
                  <a:pt x="504055" y="2835956"/>
                  <a:pt x="1176629" y="3508530"/>
                  <a:pt x="2006292" y="3508530"/>
                </a:cubicBezTo>
                <a:cubicBezTo>
                  <a:pt x="2835955" y="3508530"/>
                  <a:pt x="3508529" y="2835956"/>
                  <a:pt x="3508529" y="2006293"/>
                </a:cubicBezTo>
                <a:cubicBezTo>
                  <a:pt x="3508529" y="1176630"/>
                  <a:pt x="2835955" y="504056"/>
                  <a:pt x="2006292" y="504056"/>
                </a:cubicBezTo>
                <a:close/>
                <a:moveTo>
                  <a:pt x="2006293" y="0"/>
                </a:moveTo>
                <a:cubicBezTo>
                  <a:pt x="3114338" y="0"/>
                  <a:pt x="4012586" y="898248"/>
                  <a:pt x="4012586" y="2006293"/>
                </a:cubicBezTo>
                <a:cubicBezTo>
                  <a:pt x="4012586" y="3114338"/>
                  <a:pt x="3114338" y="4012586"/>
                  <a:pt x="2006293" y="4012586"/>
                </a:cubicBezTo>
                <a:cubicBezTo>
                  <a:pt x="898248" y="4012586"/>
                  <a:pt x="0" y="3114338"/>
                  <a:pt x="0" y="2006293"/>
                </a:cubicBezTo>
                <a:cubicBezTo>
                  <a:pt x="0" y="898248"/>
                  <a:pt x="898248" y="0"/>
                  <a:pt x="2006293" y="0"/>
                </a:cubicBezTo>
                <a:close/>
              </a:path>
            </a:pathLst>
          </a:custGeom>
          <a:solidFill>
            <a:schemeClr val="accent6">
              <a:alpha val="1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9" name="Oval 8"/>
          <p:cNvSpPr/>
          <p:nvPr/>
        </p:nvSpPr>
        <p:spPr>
          <a:xfrm>
            <a:off x="7497737" y="3379914"/>
            <a:ext cx="1198436" cy="1198436"/>
          </a:xfrm>
          <a:prstGeom prst="ellipse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586359" y="3759504"/>
            <a:ext cx="1021191" cy="439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New</a:t>
            </a:r>
            <a:endParaRPr lang="he-IL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4F787-F4AB-41A7-9002-0147806C724D}"/>
              </a:ext>
            </a:extLst>
          </p:cNvPr>
          <p:cNvSpPr txBox="1"/>
          <p:nvPr/>
        </p:nvSpPr>
        <p:spPr>
          <a:xfrm>
            <a:off x="25220" y="4804946"/>
            <a:ext cx="9144000" cy="369332"/>
          </a:xfrm>
          <a:prstGeom prst="rect">
            <a:avLst/>
          </a:prstGeom>
          <a:solidFill>
            <a:srgbClr val="88439B">
              <a:alpha val="7843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88439B"/>
                </a:solidFill>
              </a:rPr>
              <a:t>Disclaimer: Early-stage mockup</a:t>
            </a:r>
            <a:endParaRPr lang="he-IL" b="1" dirty="0">
              <a:solidFill>
                <a:srgbClr val="884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69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4286-9DF2-4FA8-A270-68EBC820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Key pillars of the Leganto new user experience</a:t>
            </a:r>
            <a:endParaRPr lang="he-IL" sz="2800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80AE-18A3-4BC2-AF79-5827534E0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Calibri Light" panose="020F0302020204030204" pitchFamily="34" charset="0"/>
              </a:rPr>
              <a:t>Make a distinction between instructors’ and students’ experience</a:t>
            </a:r>
          </a:p>
          <a:p>
            <a:r>
              <a:rPr lang="en-US" dirty="0">
                <a:latin typeface="+mn-lt"/>
                <a:cs typeface="Calibri Light" panose="020F0302020204030204" pitchFamily="34" charset="0"/>
              </a:rPr>
              <a:t>Focus on the experience in the learning management system (LMS)</a:t>
            </a:r>
          </a:p>
          <a:p>
            <a:r>
              <a:rPr lang="en-US" dirty="0">
                <a:latin typeface="+mn-lt"/>
                <a:cs typeface="Calibri Light" panose="020F0302020204030204" pitchFamily="34" charset="0"/>
              </a:rPr>
              <a:t>Screen resolution – optimize the instructor view to laptop screen size</a:t>
            </a:r>
          </a:p>
          <a:p>
            <a:r>
              <a:rPr lang="en-US" dirty="0">
                <a:latin typeface="+mn-lt"/>
                <a:cs typeface="Calibri Light" panose="020F0302020204030204" pitchFamily="34" charset="0"/>
              </a:rPr>
              <a:t>Adaptive user experience context - present the most relevant information to the current user’s workflow</a:t>
            </a:r>
          </a:p>
          <a:p>
            <a:r>
              <a:rPr lang="en-US" dirty="0">
                <a:latin typeface="+mn-lt"/>
                <a:cs typeface="Calibri Light" panose="020F0302020204030204" pitchFamily="34" charset="0"/>
              </a:rPr>
              <a:t>Security, accessibility, and performance</a:t>
            </a:r>
            <a:endParaRPr lang="he-IL" dirty="0"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EB79-83A1-466E-BCBF-44BCE0B9A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Leganto New User Experience – </a:t>
            </a:r>
            <a:br>
              <a:rPr lang="en-US" dirty="0"/>
            </a:br>
            <a:r>
              <a:rPr lang="en-US" dirty="0"/>
              <a:t>Library search demo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60282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4163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Dolav.ben-artzi@clarivate.com</a:t>
            </a:r>
          </a:p>
        </p:txBody>
      </p:sp>
    </p:spTree>
    <p:extLst>
      <p:ext uri="{BB962C8B-B14F-4D97-AF65-F5344CB8AC3E}">
        <p14:creationId xmlns:p14="http://schemas.microsoft.com/office/powerpoint/2010/main" val="3352855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860BBB-1D75-774B-A55F-02B1CB871D4B}"/>
              </a:ext>
            </a:extLst>
          </p:cNvPr>
          <p:cNvSpPr/>
          <p:nvPr/>
        </p:nvSpPr>
        <p:spPr>
          <a:xfrm>
            <a:off x="352967" y="1203598"/>
            <a:ext cx="1940617" cy="3445187"/>
          </a:xfrm>
          <a:prstGeom prst="rect">
            <a:avLst/>
          </a:prstGeom>
          <a:solidFill>
            <a:srgbClr val="DBF0E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AA2AC-9A6C-8C48-850D-BAAD0D5D66D7}"/>
              </a:ext>
            </a:extLst>
          </p:cNvPr>
          <p:cNvSpPr/>
          <p:nvPr/>
        </p:nvSpPr>
        <p:spPr>
          <a:xfrm>
            <a:off x="2534576" y="1203598"/>
            <a:ext cx="1940617" cy="3445187"/>
          </a:xfrm>
          <a:prstGeom prst="rect">
            <a:avLst/>
          </a:prstGeom>
          <a:solidFill>
            <a:srgbClr val="DBF0E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BFB87A-0D00-4546-A5BD-6AAC7552A4D6}"/>
              </a:ext>
            </a:extLst>
          </p:cNvPr>
          <p:cNvSpPr/>
          <p:nvPr/>
        </p:nvSpPr>
        <p:spPr>
          <a:xfrm>
            <a:off x="4716185" y="1203598"/>
            <a:ext cx="1940617" cy="3445187"/>
          </a:xfrm>
          <a:prstGeom prst="rect">
            <a:avLst/>
          </a:prstGeom>
          <a:solidFill>
            <a:srgbClr val="DBF0E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29FE0-1859-5C4D-A7E3-599E052D46B2}"/>
              </a:ext>
            </a:extLst>
          </p:cNvPr>
          <p:cNvSpPr/>
          <p:nvPr/>
        </p:nvSpPr>
        <p:spPr>
          <a:xfrm>
            <a:off x="6897794" y="1203598"/>
            <a:ext cx="1940617" cy="3445187"/>
          </a:xfrm>
          <a:prstGeom prst="rect">
            <a:avLst/>
          </a:prstGeom>
          <a:solidFill>
            <a:srgbClr val="DBF0E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transition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583" y="1654333"/>
            <a:ext cx="1613393" cy="411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+mj-lt"/>
              </a:rPr>
              <a:t>Time to prepare: </a:t>
            </a:r>
            <a:endParaRPr lang="he-IL" sz="1600" b="1" dirty="0">
              <a:latin typeface="+mj-lt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C6330C9-4B1D-134C-8B1C-BD6649F9ED84}"/>
              </a:ext>
            </a:extLst>
          </p:cNvPr>
          <p:cNvSpPr txBox="1">
            <a:spLocks/>
          </p:cNvSpPr>
          <p:nvPr/>
        </p:nvSpPr>
        <p:spPr>
          <a:xfrm>
            <a:off x="6935014" y="1653200"/>
            <a:ext cx="1371817" cy="576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+mj-lt"/>
              </a:rPr>
              <a:t>Training: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F0C13E-DD9E-9540-896D-76EF73C3DB56}"/>
              </a:ext>
            </a:extLst>
          </p:cNvPr>
          <p:cNvSpPr txBox="1">
            <a:spLocks/>
          </p:cNvSpPr>
          <p:nvPr/>
        </p:nvSpPr>
        <p:spPr>
          <a:xfrm>
            <a:off x="2437382" y="1656535"/>
            <a:ext cx="2134679" cy="409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+mj-lt"/>
              </a:rPr>
              <a:t>Gradual deployment: </a:t>
            </a:r>
            <a:endParaRPr lang="he-IL" sz="1600" b="1" dirty="0">
              <a:latin typeface="+mj-l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752254B-7632-4C45-ADE6-C54D32E2EDC5}"/>
              </a:ext>
            </a:extLst>
          </p:cNvPr>
          <p:cNvSpPr txBox="1">
            <a:spLocks/>
          </p:cNvSpPr>
          <p:nvPr/>
        </p:nvSpPr>
        <p:spPr>
          <a:xfrm>
            <a:off x="4786393" y="1653550"/>
            <a:ext cx="1868140" cy="142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+mj-lt"/>
              </a:rPr>
              <a:t>Communication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E5055EB-DE0B-F34A-8878-FEAED22B7B0E}"/>
              </a:ext>
            </a:extLst>
          </p:cNvPr>
          <p:cNvSpPr txBox="1">
            <a:spLocks/>
          </p:cNvSpPr>
          <p:nvPr/>
        </p:nvSpPr>
        <p:spPr>
          <a:xfrm>
            <a:off x="395536" y="2247584"/>
            <a:ext cx="1728192" cy="1656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The new UI will be released during H1 2023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F8888B-B5CD-334D-B74D-07BB66B5D09D}"/>
              </a:ext>
            </a:extLst>
          </p:cNvPr>
          <p:cNvSpPr txBox="1">
            <a:spLocks/>
          </p:cNvSpPr>
          <p:nvPr/>
        </p:nvSpPr>
        <p:spPr>
          <a:xfrm>
            <a:off x="2545767" y="2247584"/>
            <a:ext cx="1847408" cy="241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Both versions will coexist for 9 months</a:t>
            </a:r>
          </a:p>
          <a:p>
            <a:pPr marL="285750" indent="-285750"/>
            <a:r>
              <a:rPr lang="en-US" sz="1400" dirty="0"/>
              <a:t>Test the new UI while the previous UI still exists</a:t>
            </a:r>
          </a:p>
          <a:p>
            <a:pPr marL="285750" indent="-285750"/>
            <a:r>
              <a:rPr lang="en-US" sz="1400" dirty="0"/>
              <a:t>Move to the new UI during academic break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B7D1CE-00C2-BA48-AC13-2B66A26B1BE4}"/>
              </a:ext>
            </a:extLst>
          </p:cNvPr>
          <p:cNvSpPr txBox="1">
            <a:spLocks/>
          </p:cNvSpPr>
          <p:nvPr/>
        </p:nvSpPr>
        <p:spPr>
          <a:xfrm>
            <a:off x="4786393" y="2247584"/>
            <a:ext cx="1870409" cy="142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Early updates to the community in emails and webinars</a:t>
            </a:r>
            <a:endParaRPr lang="en-US" sz="160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4F1C721-03E4-BE46-A17F-93545D36930E}"/>
              </a:ext>
            </a:extLst>
          </p:cNvPr>
          <p:cNvSpPr txBox="1">
            <a:spLocks/>
          </p:cNvSpPr>
          <p:nvPr/>
        </p:nvSpPr>
        <p:spPr>
          <a:xfrm>
            <a:off x="6912150" y="2247584"/>
            <a:ext cx="1836314" cy="284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 dirty="0"/>
              <a:t>Ex Libris will provide training and supporting materials for the new UI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0D218A-F7D5-054F-988C-1CC73154430B}"/>
              </a:ext>
            </a:extLst>
          </p:cNvPr>
          <p:cNvCxnSpPr/>
          <p:nvPr/>
        </p:nvCxnSpPr>
        <p:spPr>
          <a:xfrm>
            <a:off x="539552" y="2139702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A2FA11-4420-034C-B0C3-BB43818BB3E9}"/>
              </a:ext>
            </a:extLst>
          </p:cNvPr>
          <p:cNvCxnSpPr/>
          <p:nvPr/>
        </p:nvCxnSpPr>
        <p:spPr>
          <a:xfrm>
            <a:off x="2699792" y="2139702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EB7B0F-5633-7B44-A5A4-5F06BDCF6A09}"/>
              </a:ext>
            </a:extLst>
          </p:cNvPr>
          <p:cNvCxnSpPr/>
          <p:nvPr/>
        </p:nvCxnSpPr>
        <p:spPr>
          <a:xfrm>
            <a:off x="4860032" y="2139702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31F087-5721-EF47-A420-60FC7A03DA98}"/>
              </a:ext>
            </a:extLst>
          </p:cNvPr>
          <p:cNvCxnSpPr/>
          <p:nvPr/>
        </p:nvCxnSpPr>
        <p:spPr>
          <a:xfrm>
            <a:off x="7092280" y="2139702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2337B5A-BE3D-664F-97F2-FF97BB1DC469}"/>
              </a:ext>
            </a:extLst>
          </p:cNvPr>
          <p:cNvSpPr/>
          <p:nvPr/>
        </p:nvSpPr>
        <p:spPr>
          <a:xfrm>
            <a:off x="991815" y="811522"/>
            <a:ext cx="662919" cy="662919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B73B828-9E97-8C42-B75D-33B25F7F1F98}"/>
              </a:ext>
            </a:extLst>
          </p:cNvPr>
          <p:cNvSpPr/>
          <p:nvPr/>
        </p:nvSpPr>
        <p:spPr>
          <a:xfrm>
            <a:off x="3173261" y="811522"/>
            <a:ext cx="662919" cy="662919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80C176-2721-5944-816F-2D52DB403440}"/>
              </a:ext>
            </a:extLst>
          </p:cNvPr>
          <p:cNvSpPr/>
          <p:nvPr/>
        </p:nvSpPr>
        <p:spPr>
          <a:xfrm>
            <a:off x="5320660" y="811522"/>
            <a:ext cx="662919" cy="662919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F639EA-6641-6B46-BFD8-939FAE7BEB5E}"/>
              </a:ext>
            </a:extLst>
          </p:cNvPr>
          <p:cNvSpPr/>
          <p:nvPr/>
        </p:nvSpPr>
        <p:spPr>
          <a:xfrm>
            <a:off x="7498847" y="811522"/>
            <a:ext cx="662919" cy="662919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6" name="Shape 2622">
            <a:extLst>
              <a:ext uri="{FF2B5EF4-FFF2-40B4-BE49-F238E27FC236}">
                <a16:creationId xmlns:a16="http://schemas.microsoft.com/office/drawing/2014/main" id="{E28E7494-59A2-7B44-B938-C10AB43A205F}"/>
              </a:ext>
            </a:extLst>
          </p:cNvPr>
          <p:cNvSpPr/>
          <p:nvPr/>
        </p:nvSpPr>
        <p:spPr>
          <a:xfrm>
            <a:off x="1149507" y="966801"/>
            <a:ext cx="346922" cy="346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4" tIns="38094" rIns="38094" bIns="38094" anchor="ctr"/>
          <a:lstStyle/>
          <a:p>
            <a:pPr marL="0" algn="r" defTabSz="457109" rtl="1" eaLnBrk="1" latinLnBrk="0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7" name="Shape 2618">
            <a:extLst>
              <a:ext uri="{FF2B5EF4-FFF2-40B4-BE49-F238E27FC236}">
                <a16:creationId xmlns:a16="http://schemas.microsoft.com/office/drawing/2014/main" id="{151B8369-FAF6-4F40-B118-B6ACA596489F}"/>
              </a:ext>
            </a:extLst>
          </p:cNvPr>
          <p:cNvSpPr/>
          <p:nvPr/>
        </p:nvSpPr>
        <p:spPr>
          <a:xfrm>
            <a:off x="3326327" y="965982"/>
            <a:ext cx="381577" cy="381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4" tIns="38094" rIns="38094" bIns="38094" anchor="ctr"/>
          <a:lstStyle/>
          <a:p>
            <a:pPr marL="0" algn="r" defTabSz="457109" rtl="1" eaLnBrk="1" latinLnBrk="0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8" name="Shape 2587">
            <a:extLst>
              <a:ext uri="{FF2B5EF4-FFF2-40B4-BE49-F238E27FC236}">
                <a16:creationId xmlns:a16="http://schemas.microsoft.com/office/drawing/2014/main" id="{DADCBB94-DB38-5A4A-88DC-A0943ECDB3E0}"/>
              </a:ext>
            </a:extLst>
          </p:cNvPr>
          <p:cNvSpPr/>
          <p:nvPr/>
        </p:nvSpPr>
        <p:spPr>
          <a:xfrm>
            <a:off x="5461312" y="969950"/>
            <a:ext cx="381614" cy="381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4" tIns="38094" rIns="38094" bIns="38094" anchor="ctr"/>
          <a:lstStyle/>
          <a:p>
            <a:pPr marL="0" algn="r" defTabSz="457109" rtl="1" eaLnBrk="1" latinLnBrk="0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9" name="Shape 2771">
            <a:extLst>
              <a:ext uri="{FF2B5EF4-FFF2-40B4-BE49-F238E27FC236}">
                <a16:creationId xmlns:a16="http://schemas.microsoft.com/office/drawing/2014/main" id="{640A70FF-C429-144A-9716-D5D1F052C275}"/>
              </a:ext>
            </a:extLst>
          </p:cNvPr>
          <p:cNvSpPr/>
          <p:nvPr/>
        </p:nvSpPr>
        <p:spPr>
          <a:xfrm>
            <a:off x="7639499" y="976864"/>
            <a:ext cx="381614" cy="381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8836"/>
                </a:moveTo>
                <a:cubicBezTo>
                  <a:pt x="15812" y="8836"/>
                  <a:pt x="16691" y="9716"/>
                  <a:pt x="16691" y="10800"/>
                </a:cubicBezTo>
                <a:cubicBezTo>
                  <a:pt x="16691" y="11884"/>
                  <a:pt x="15812" y="12764"/>
                  <a:pt x="14727" y="12764"/>
                </a:cubicBezTo>
                <a:cubicBezTo>
                  <a:pt x="13643" y="12764"/>
                  <a:pt x="12764" y="11884"/>
                  <a:pt x="12764" y="10800"/>
                </a:cubicBezTo>
                <a:cubicBezTo>
                  <a:pt x="12764" y="9716"/>
                  <a:pt x="13643" y="8836"/>
                  <a:pt x="14727" y="8836"/>
                </a:cubicBezTo>
                <a:moveTo>
                  <a:pt x="14727" y="13745"/>
                </a:moveTo>
                <a:cubicBezTo>
                  <a:pt x="16354" y="13745"/>
                  <a:pt x="17673" y="12427"/>
                  <a:pt x="17673" y="10800"/>
                </a:cubicBezTo>
                <a:cubicBezTo>
                  <a:pt x="17673" y="9174"/>
                  <a:pt x="16354" y="7855"/>
                  <a:pt x="14727" y="7855"/>
                </a:cubicBezTo>
                <a:cubicBezTo>
                  <a:pt x="13100" y="7855"/>
                  <a:pt x="11782" y="9174"/>
                  <a:pt x="11782" y="10800"/>
                </a:cubicBezTo>
                <a:cubicBezTo>
                  <a:pt x="11782" y="12427"/>
                  <a:pt x="13100" y="13745"/>
                  <a:pt x="14727" y="13745"/>
                </a:cubicBezTo>
                <a:moveTo>
                  <a:pt x="6873" y="7308"/>
                </a:moveTo>
                <a:lnTo>
                  <a:pt x="8442" y="9818"/>
                </a:lnTo>
                <a:lnTo>
                  <a:pt x="5304" y="9818"/>
                </a:lnTo>
                <a:cubicBezTo>
                  <a:pt x="5304" y="9818"/>
                  <a:pt x="6873" y="7308"/>
                  <a:pt x="6873" y="7308"/>
                </a:cubicBezTo>
                <a:close/>
                <a:moveTo>
                  <a:pt x="4418" y="10800"/>
                </a:moveTo>
                <a:lnTo>
                  <a:pt x="9327" y="10800"/>
                </a:lnTo>
                <a:cubicBezTo>
                  <a:pt x="9598" y="10800"/>
                  <a:pt x="9818" y="10580"/>
                  <a:pt x="9818" y="10309"/>
                </a:cubicBezTo>
                <a:cubicBezTo>
                  <a:pt x="9818" y="10208"/>
                  <a:pt x="9780" y="10120"/>
                  <a:pt x="9728" y="10042"/>
                </a:cubicBezTo>
                <a:lnTo>
                  <a:pt x="9736" y="10037"/>
                </a:lnTo>
                <a:lnTo>
                  <a:pt x="7281" y="6110"/>
                </a:lnTo>
                <a:lnTo>
                  <a:pt x="7274" y="6114"/>
                </a:lnTo>
                <a:cubicBezTo>
                  <a:pt x="7186" y="5983"/>
                  <a:pt x="7043" y="5891"/>
                  <a:pt x="6873" y="5891"/>
                </a:cubicBezTo>
                <a:cubicBezTo>
                  <a:pt x="6702" y="5891"/>
                  <a:pt x="6560" y="5983"/>
                  <a:pt x="6472" y="6114"/>
                </a:cubicBezTo>
                <a:lnTo>
                  <a:pt x="6464" y="6110"/>
                </a:lnTo>
                <a:lnTo>
                  <a:pt x="4010" y="10037"/>
                </a:lnTo>
                <a:lnTo>
                  <a:pt x="4018" y="10042"/>
                </a:lnTo>
                <a:cubicBezTo>
                  <a:pt x="3965" y="10120"/>
                  <a:pt x="3927" y="1020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4" tIns="38094" rIns="38094" bIns="38094" anchor="ctr"/>
          <a:lstStyle/>
          <a:p>
            <a:pPr marL="0" algn="r" defTabSz="457109" rtl="1" eaLnBrk="1" latinLnBrk="0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5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51D403-1A59-4621-A220-30BD6F65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Learn what’s new in Leganto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1432BD2-9BF5-46E0-9F6A-0783F500326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>
              <a:hlinkClick r:id="rId2"/>
            </a:endParaRP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What’s New Videos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Release notes</a:t>
            </a:r>
            <a:endParaRPr lang="en-US" sz="1800" dirty="0">
              <a:hlinkClick r:id="rId2"/>
            </a:endParaRP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25A12B-C8D4-4D1E-B9F4-6E04EFF73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8"/>
          <a:stretch/>
        </p:blipFill>
        <p:spPr>
          <a:xfrm>
            <a:off x="670586" y="1275606"/>
            <a:ext cx="3631632" cy="2308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007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FD5C-02F5-4826-9272-ED8771DFF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Product Highlights from the Past Year</a:t>
            </a:r>
          </a:p>
        </p:txBody>
      </p:sp>
    </p:spTree>
    <p:extLst>
      <p:ext uri="{BB962C8B-B14F-4D97-AF65-F5344CB8AC3E}">
        <p14:creationId xmlns:p14="http://schemas.microsoft.com/office/powerpoint/2010/main" val="147416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FD5C-02F5-4826-9272-ED8771DFF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Library workflows in Alma</a:t>
            </a:r>
          </a:p>
        </p:txBody>
      </p:sp>
    </p:spTree>
    <p:extLst>
      <p:ext uri="{BB962C8B-B14F-4D97-AF65-F5344CB8AC3E}">
        <p14:creationId xmlns:p14="http://schemas.microsoft.com/office/powerpoint/2010/main" val="311212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Run c</a:t>
            </a:r>
            <a:r>
              <a: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ourse loader in report mode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53" y="971517"/>
            <a:ext cx="7454904" cy="3025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BC815-CEC5-48CB-8061-E0041BFC0BF1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44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E89E-10B1-4135-91AE-19A923A6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Locate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6EC4-2F1D-483F-84AC-C3D31F1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53" y="1321082"/>
            <a:ext cx="7454904" cy="23259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BC815-CEC5-48CB-8061-E0041BFC0BF1}"/>
              </a:ext>
            </a:extLst>
          </p:cNvPr>
          <p:cNvSpPr txBox="1"/>
          <p:nvPr/>
        </p:nvSpPr>
        <p:spPr>
          <a:xfrm>
            <a:off x="6913821" y="43544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Watch a 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7232897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24717</TotalTime>
  <Words>1028</Words>
  <Application>Microsoft Office PowerPoint</Application>
  <PresentationFormat>On-screen Show (16:9)</PresentationFormat>
  <Paragraphs>188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Gill Sans</vt:lpstr>
      <vt:lpstr>Helvetica</vt:lpstr>
      <vt:lpstr>inherit</vt:lpstr>
      <vt:lpstr>Open Sans</vt:lpstr>
      <vt:lpstr>Open Sans Semibold</vt:lpstr>
      <vt:lpstr>Times New Roman</vt:lpstr>
      <vt:lpstr>IGeLU_2016_16X9 (1)</vt:lpstr>
      <vt:lpstr>Leganto Product Update</vt:lpstr>
      <vt:lpstr>PowerPoint Presentation</vt:lpstr>
      <vt:lpstr>Library training</vt:lpstr>
      <vt:lpstr>Tools to engage instructors </vt:lpstr>
      <vt:lpstr>Learn what’s new in Leganto</vt:lpstr>
      <vt:lpstr>Product Highlights from the Past Year</vt:lpstr>
      <vt:lpstr>Library workflows in Alma</vt:lpstr>
      <vt:lpstr>Run course loader in report mode</vt:lpstr>
      <vt:lpstr>Manual Locate </vt:lpstr>
      <vt:lpstr>Manual Locate </vt:lpstr>
      <vt:lpstr>Manual Locate </vt:lpstr>
      <vt:lpstr>Streamlined digitization workflow</vt:lpstr>
      <vt:lpstr>Streamlined digitization workflow</vt:lpstr>
      <vt:lpstr>Streamlined digitization workflow</vt:lpstr>
      <vt:lpstr>Instructors and students’ interactions with  library services in Leganto</vt:lpstr>
      <vt:lpstr>Broken link reporting (NERS)</vt:lpstr>
      <vt:lpstr>Quick cite </vt:lpstr>
      <vt:lpstr>Add custom citations’ material types</vt:lpstr>
      <vt:lpstr>Add custom citations’ material types</vt:lpstr>
      <vt:lpstr>Easy labels customization -  view label codes in Leganto</vt:lpstr>
      <vt:lpstr>Easy labels customization -  view label codes in Leganto</vt:lpstr>
      <vt:lpstr>Easy labels customization -  view label codes in Leganto</vt:lpstr>
      <vt:lpstr>Easy labels customization -  view label codes in Leganto</vt:lpstr>
      <vt:lpstr>Easy labels customization -  view label codes in Leganto</vt:lpstr>
      <vt:lpstr>Learning management system integration – LTI 1.3</vt:lpstr>
      <vt:lpstr>Accessibility Update</vt:lpstr>
      <vt:lpstr>Extended support for teaching and learning</vt:lpstr>
      <vt:lpstr>Active learning</vt:lpstr>
      <vt:lpstr>PowerPoint Presentation</vt:lpstr>
      <vt:lpstr>2022-2023 developments</vt:lpstr>
      <vt:lpstr>Upcoming development highlights </vt:lpstr>
      <vt:lpstr>Streamline reading list processing experience</vt:lpstr>
      <vt:lpstr>Streamline processing experience</vt:lpstr>
      <vt:lpstr>Streamline processing experience</vt:lpstr>
      <vt:lpstr>Purchasing workflow</vt:lpstr>
      <vt:lpstr>Leganto analytics</vt:lpstr>
      <vt:lpstr>Out of the box analytics reports</vt:lpstr>
      <vt:lpstr>New User Experience </vt:lpstr>
      <vt:lpstr>PowerPoint Presentation</vt:lpstr>
      <vt:lpstr>PowerPoint Presentation</vt:lpstr>
      <vt:lpstr>Key pillars of the Leganto new user experience</vt:lpstr>
      <vt:lpstr>Leganto New User Experience –  Library search demo</vt:lpstr>
      <vt:lpstr>Questions?</vt:lpstr>
      <vt:lpstr>PowerPoint Presentation</vt:lpstr>
      <vt:lpstr>Easy transition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svcs_pdf</cp:lastModifiedBy>
  <cp:revision>718</cp:revision>
  <dcterms:created xsi:type="dcterms:W3CDTF">2017-01-02T15:10:30Z</dcterms:created>
  <dcterms:modified xsi:type="dcterms:W3CDTF">2022-05-17T14:55:48Z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