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3Ts2ssfU6wNLsfQsgyb5dsE6T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09B409-7BB1-49B0-B205-FB46D9411531}">
  <a:tblStyle styleId="{C509B409-7BB1-49B0-B205-FB46D94115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701ab67c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2701ab67c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92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f368850a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26f368850a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098f57b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098f57b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681018" y="4996872"/>
            <a:ext cx="9144000" cy="96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C50"/>
              </a:buClr>
              <a:buSzPts val="6000"/>
              <a:buFont typeface="Lato"/>
              <a:buNone/>
              <a:defRPr sz="6000" b="1" i="0">
                <a:solidFill>
                  <a:srgbClr val="2F6C5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7018" y="6243782"/>
            <a:ext cx="12034982" cy="41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400"/>
              <a:buNone/>
              <a:defRPr sz="2400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7" descr="A logo with a bridge and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518" y="199403"/>
            <a:ext cx="9972964" cy="4596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C50"/>
              </a:buClr>
              <a:buSzPts val="4400"/>
              <a:buFont typeface="Lato"/>
              <a:buNone/>
              <a:defRPr b="1">
                <a:solidFill>
                  <a:srgbClr val="2F6C5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9349509" y="636703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8" descr="A logo of a brid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4782" y="4955597"/>
            <a:ext cx="3667618" cy="153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C50"/>
              </a:buClr>
              <a:buSzPts val="4400"/>
              <a:buFont typeface="Lato"/>
              <a:buNone/>
              <a:defRPr b="1">
                <a:solidFill>
                  <a:srgbClr val="2F6C5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9349509" y="636703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9" descr="A logo of a brid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4782" y="4955597"/>
            <a:ext cx="3667618" cy="1537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Char char="•"/>
              <a:defRPr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ctrTitle"/>
          </p:nvPr>
        </p:nvSpPr>
        <p:spPr>
          <a:xfrm>
            <a:off x="1681018" y="5182848"/>
            <a:ext cx="9144000" cy="96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C50"/>
              </a:buClr>
              <a:buSzPct val="100000"/>
              <a:buFont typeface="Lato"/>
              <a:buNone/>
            </a:pPr>
            <a:r>
              <a:rPr lang="en-US"/>
              <a:t>Rapido Working Group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C50"/>
              </a:buClr>
              <a:buSzPts val="4400"/>
              <a:buFont typeface="Lato"/>
              <a:buNone/>
            </a:pPr>
            <a:r>
              <a:rPr lang="en-US"/>
              <a:t>2023/2024 Accomplishments</a:t>
            </a: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000E"/>
              </a:buClr>
              <a:buSzPct val="100000"/>
              <a:buChar char="•"/>
            </a:pPr>
            <a:r>
              <a:rPr lang="en-US"/>
              <a:t>Set Working Group structure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ct val="100000"/>
              <a:buChar char="•"/>
            </a:pPr>
            <a:r>
              <a:rPr lang="en-US"/>
              <a:t>Two-year terms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ct val="100000"/>
              <a:buChar char="•"/>
            </a:pPr>
            <a:r>
              <a:rPr lang="en-US"/>
              <a:t>Vice Chair and Vice Enhancement Coordinator positions necessary for continuity.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ct val="100000"/>
              <a:buChar char="•"/>
            </a:pPr>
            <a:r>
              <a:rPr lang="en-US"/>
              <a:t>Completed first enhancement process for Rapido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ct val="100000"/>
              <a:buChar char="•"/>
            </a:pPr>
            <a:r>
              <a:rPr lang="en-US"/>
              <a:t>Over 120 submissions for enhancements for Rapido and RapidILL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ct val="100000"/>
              <a:buChar char="•"/>
            </a:pPr>
            <a:r>
              <a:rPr lang="en-US"/>
              <a:t>Consulted with Ex Libris on ideas for updates including giving feedback on: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ct val="100000"/>
              <a:buChar char="•"/>
            </a:pPr>
            <a:r>
              <a:rPr lang="en-US"/>
              <a:t>Bugs needing fixing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ct val="100000"/>
              <a:buChar char="•"/>
            </a:pPr>
            <a:r>
              <a:rPr lang="en-US"/>
              <a:t>Process for Discovery and workflow </a:t>
            </a:r>
            <a:br>
              <a:rPr lang="en-US"/>
            </a:br>
            <a:r>
              <a:rPr lang="en-US"/>
              <a:t>improvements for hold requests as 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ct val="100000"/>
              <a:buChar char="•"/>
            </a:pPr>
            <a:r>
              <a:rPr lang="en-US"/>
              <a:t>Invoicing processes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C50"/>
              </a:buClr>
              <a:buSzPts val="4400"/>
              <a:buFont typeface="Lato"/>
              <a:buNone/>
            </a:pPr>
            <a:r>
              <a:rPr lang="en-US"/>
              <a:t>2023/2024 Enhancements</a:t>
            </a:r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/>
              <a:t>8558 Add "Conditional" to RapidILL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/>
              <a:t>8484 Configuration option for mandatory fields in the Rapido request form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/>
              <a:t>8530 Prevent multiple requests from a same borrowing library within a short period of time (RapidILL)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/>
              <a:t>8487 Ability to query RapidILL lending library from Alma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701ab67c49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C50"/>
              </a:buClr>
              <a:buSzPts val="4400"/>
              <a:buFont typeface="Lato"/>
              <a:buNone/>
            </a:pPr>
            <a:r>
              <a:rPr lang="en-US" dirty="0"/>
              <a:t>2023/2024 Outgoing Members</a:t>
            </a:r>
            <a:endParaRPr dirty="0"/>
          </a:p>
        </p:txBody>
      </p:sp>
      <p:sp>
        <p:nvSpPr>
          <p:cNvPr id="50" name="Google Shape;50;g2701ab67c49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/>
              <a:t>Christopher Lee, CSU, Working Group Chair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Christine Beardsley, University of North Carolina – Charlotte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Christopher Hull, The Chicago School Library, Release Notes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Jill Marie Mason, Albion College, Communications Lead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Sandra Oslund, Bethel University, RapidILL Working Group Liaison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C50"/>
              </a:buClr>
              <a:buSzPts val="4400"/>
              <a:buFont typeface="Lato"/>
              <a:buNone/>
            </a:pPr>
            <a:r>
              <a:rPr lang="en-US" dirty="0"/>
              <a:t>2024/2025 Returning Members</a:t>
            </a:r>
            <a:endParaRPr dirty="0"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/>
              <a:t>Drew Parker, Brandeis University, Working Group Chair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/>
              <a:t>Sarah Shank, Ithaca College, Enhancements Coordinator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/>
              <a:t>Katie Sanders, UW-Madison, Education/Alma WG Liaison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/>
              <a:t>Deirdre Buckley, UN-Reno, Idea Exchange Monitor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/>
              <a:t>Chrissy Masillo, FGCU, Rapido Listserv Monitor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/>
              <a:t>Lori Hilterbrand, Orbis Cascade Alliance, Steering Liaison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C50"/>
              </a:buClr>
              <a:buSzPts val="4400"/>
              <a:buFont typeface="Lato"/>
              <a:buNone/>
            </a:pPr>
            <a:r>
              <a:rPr lang="en-US" dirty="0"/>
              <a:t>2024/2025 New Members</a:t>
            </a:r>
            <a:endParaRPr dirty="0"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 dirty="0"/>
              <a:t>Sarah </a:t>
            </a:r>
            <a:r>
              <a:rPr lang="en-US" dirty="0" err="1"/>
              <a:t>Frieldsmith</a:t>
            </a:r>
            <a:r>
              <a:rPr lang="en-US" dirty="0"/>
              <a:t>, University of San Diego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 dirty="0"/>
              <a:t>Kim Smalley, Fitchburg State University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 dirty="0"/>
              <a:t>Blake Galbreath, Washington State University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 dirty="0"/>
              <a:t>Shannon Meaney-Ryer, Saint Mary's College of California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000E"/>
              </a:buClr>
              <a:buSzPts val="2800"/>
              <a:buChar char="•"/>
            </a:pPr>
            <a:r>
              <a:rPr lang="en-US" dirty="0"/>
              <a:t>Brooke Garland, East Tennessee State University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122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f368850ac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C50"/>
              </a:buClr>
              <a:buSzPts val="4400"/>
              <a:buFont typeface="Lato"/>
              <a:buNone/>
            </a:pPr>
            <a:r>
              <a:rPr lang="en-US"/>
              <a:t>2024/2025 Goals and Projects</a:t>
            </a:r>
            <a:endParaRPr/>
          </a:p>
        </p:txBody>
      </p:sp>
      <p:sp>
        <p:nvSpPr>
          <p:cNvPr id="62" name="Google Shape;62;g26f368850ac_2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Work with Ex Libris to clean up documentation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Provide feedback to Ex Libris on improvements such as: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Invoicing lost items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Issue reporting outside of SalesForce for community visibility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Community survey for projects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Rapido Idea Exchange Enhancements will not be removed since they are all recent requests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Sessions on setting up ISO connections with ILLiad, WorldShare, and Tipasa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Determine if Rapido and RapidILL should have separate enhancement voting Or remain combined.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What projects do ELUNA attendees want?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C50"/>
              </a:buClr>
              <a:buSzPts val="4400"/>
              <a:buFont typeface="Lato"/>
              <a:buNone/>
            </a:pPr>
            <a:r>
              <a:rPr lang="en-US"/>
              <a:t>2024-2025 Enhancement Roadmap </a:t>
            </a:r>
            <a:endParaRPr/>
          </a:p>
        </p:txBody>
      </p:sp>
      <p:graphicFrame>
        <p:nvGraphicFramePr>
          <p:cNvPr id="68" name="Google Shape;68;p5"/>
          <p:cNvGraphicFramePr/>
          <p:nvPr/>
        </p:nvGraphicFramePr>
        <p:xfrm>
          <a:off x="838200" y="14215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{C509B409-7BB1-49B0-B205-FB46D9411531}</a:tableStyleId>
              </a:tblPr>
              <a:tblGrid>
                <a:gridCol w="191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May 20-July 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Accepting enhancement</a:t>
                      </a:r>
                      <a:r>
                        <a:rPr lang="en-US" sz="1800"/>
                        <a:t>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July 2-26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The Enhancements Team reviews, dedupes, scopes, verifies, transfers to other NERS when necessary, and sets up the vote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July 29-August 30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First round of voting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September 2-6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The Enhancements Team reviews the results, and prepares them for Ex Libris to assign complexity points. Usually 2 weeks, but shortened to submit before IGeLU (September 7-13)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September 7-13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Break for IGeLU Conference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September 16-27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 Libris adds complexity points to the top voted results.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September 30-October 9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Extra time assigned for clarification with Ex Libris. Usually 1 week, but includes a break in the middle for Rosh Hashanah (October 2-4)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October 10-31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Second round of voting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9" name="Google Shape;69;p5"/>
          <p:cNvSpPr txBox="1"/>
          <p:nvPr/>
        </p:nvSpPr>
        <p:spPr>
          <a:xfrm>
            <a:off x="869250" y="5224150"/>
            <a:ext cx="7052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rPr>
              <a:t>The schedule is subject to change. </a:t>
            </a:r>
            <a:endParaRPr sz="2800">
              <a:solidFill>
                <a:srgbClr val="56000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rPr>
              <a:t>If AHA is adopted the schedule may be pushed to June 1st. </a:t>
            </a:r>
            <a:endParaRPr sz="2800">
              <a:solidFill>
                <a:srgbClr val="56000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098f57b12_0_0"/>
          <p:cNvSpPr txBox="1">
            <a:spLocks noGrp="1"/>
          </p:cNvSpPr>
          <p:nvPr>
            <p:ph type="body" idx="1"/>
          </p:nvPr>
        </p:nvSpPr>
        <p:spPr>
          <a:xfrm>
            <a:off x="838200" y="532275"/>
            <a:ext cx="10515600" cy="564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0"/>
              <a:t>?</a:t>
            </a:r>
            <a:endParaRPr sz="3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Widescreen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Lato</vt:lpstr>
      <vt:lpstr>Office Theme</vt:lpstr>
      <vt:lpstr>Rapido Working Group Meeting</vt:lpstr>
      <vt:lpstr>2023/2024 Accomplishments</vt:lpstr>
      <vt:lpstr>2023/2024 Enhancements</vt:lpstr>
      <vt:lpstr>2023/2024 Outgoing Members</vt:lpstr>
      <vt:lpstr>2024/2025 Returning Members</vt:lpstr>
      <vt:lpstr>2024/2025 New Members</vt:lpstr>
      <vt:lpstr>2024/2025 Goals and Projects</vt:lpstr>
      <vt:lpstr>2024-2025 Enhancement Roadmap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Rapido Working Group Meeting</dc:title>
  <dc:creator>Morse, Laura L</dc:creator>
  <cp:lastModifiedBy>Lee, Chris</cp:lastModifiedBy>
  <cp:revision>1</cp:revision>
  <dcterms:created xsi:type="dcterms:W3CDTF">2024-01-30T18:25:54Z</dcterms:created>
  <dcterms:modified xsi:type="dcterms:W3CDTF">2024-05-10T18:17:11Z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0x010100E81481263018464B9DD183023397EC38</vt:lpwstr>
  </property>
</Properties>
</file>