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278" r:id="rId3"/>
    <p:sldId id="286" r:id="rId4"/>
    <p:sldId id="287" r:id="rId5"/>
    <p:sldId id="267" r:id="rId6"/>
    <p:sldId id="288" r:id="rId7"/>
    <p:sldId id="289" r:id="rId8"/>
    <p:sldId id="290" r:id="rId9"/>
    <p:sldId id="308" r:id="rId10"/>
    <p:sldId id="266" r:id="rId11"/>
    <p:sldId id="291" r:id="rId12"/>
    <p:sldId id="293" r:id="rId13"/>
    <p:sldId id="294" r:id="rId14"/>
    <p:sldId id="295" r:id="rId15"/>
    <p:sldId id="296" r:id="rId16"/>
    <p:sldId id="297" r:id="rId17"/>
    <p:sldId id="299" r:id="rId18"/>
    <p:sldId id="300" r:id="rId19"/>
    <p:sldId id="298" r:id="rId20"/>
    <p:sldId id="313" r:id="rId21"/>
    <p:sldId id="309" r:id="rId22"/>
    <p:sldId id="301" r:id="rId23"/>
    <p:sldId id="315" r:id="rId24"/>
    <p:sldId id="314" r:id="rId25"/>
    <p:sldId id="304" r:id="rId26"/>
    <p:sldId id="310" r:id="rId27"/>
    <p:sldId id="305" r:id="rId28"/>
    <p:sldId id="306" r:id="rId2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3" autoAdjust="0"/>
    <p:restoredTop sz="96395" autoAdjust="0"/>
  </p:normalViewPr>
  <p:slideViewPr>
    <p:cSldViewPr snapToGrid="0">
      <p:cViewPr varScale="1">
        <p:scale>
          <a:sx n="77" d="100"/>
          <a:sy n="77" d="100"/>
        </p:scale>
        <p:origin x="77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1\user\swen\ODU%20Libraries\Collections\pDDA\ELUNA2018%20presentation\Percentage%20by%20wee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1\user\swen\ODU%20Libraries\Collections\pDDA\ELUNA2018%20presentation\Percentage%20by%20loa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by LC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11-4B06-9BF1-AD955261FF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411-4B06-9BF1-AD955261FF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411-4B06-9BF1-AD955261FF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411-4B06-9BF1-AD955261FF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411-4B06-9BF1-AD955261FF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411-4B06-9BF1-AD955261FF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411-4B06-9BF1-AD955261FFC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411-4B06-9BF1-AD955261FFC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411-4B06-9BF1-AD955261FFC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411-4B06-9BF1-AD955261FFC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411-4B06-9BF1-AD955261FFC5}"/>
              </c:ext>
            </c:extLst>
          </c:dPt>
          <c:dLbls>
            <c:dLbl>
              <c:idx val="0"/>
              <c:layout>
                <c:manualLayout>
                  <c:x val="-3.8808065892381081E-2"/>
                  <c:y val="0.266868375997670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90C003-B00B-4E17-996E-434EC19C01D9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A27B7622-0BA1-4B40-A70A-093E04395231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730461962889109E-2"/>
                      <c:h val="0.132675961393884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11-4B06-9BF1-AD955261FFC5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F2CF12-5040-411A-A6A6-751D10E3E7A4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9BE27412-9DC4-4E2B-B14E-44976C01B592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238603456432064E-2"/>
                      <c:h val="0.113745915181095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11-4B06-9BF1-AD955261FFC5}"/>
                </c:ext>
              </c:extLst>
            </c:dLbl>
            <c:dLbl>
              <c:idx val="2"/>
              <c:layout>
                <c:manualLayout>
                  <c:x val="-9.0210666395504679E-2"/>
                  <c:y val="0.227371468060484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CDF39D-1340-4147-A1AD-47894AEFFFE6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5AAE3826-5E69-48BE-9CC4-B9D81F4BF4EA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484532709660593E-2"/>
                      <c:h val="0.118478426734293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11-4B06-9BF1-AD955261FFC5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36B5CF-975E-4D58-9E83-B39E394AB5B9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BCDFE9C5-8232-43A0-A8FF-6BFCBF847574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853426589503373E-2"/>
                      <c:h val="0.109013403627898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411-4B06-9BF1-AD955261FFC5}"/>
                </c:ext>
              </c:extLst>
            </c:dLbl>
            <c:dLbl>
              <c:idx val="4"/>
              <c:layout>
                <c:manualLayout>
                  <c:x val="-0.12118269396561261"/>
                  <c:y val="-0.126717468501316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3154C1-6B62-4410-A02E-3ED722618E6C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721DA579-DA99-4AEA-BEFE-F1CF790EC829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88206218748204E-2"/>
                      <c:h val="0.125577194064089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411-4B06-9BF1-AD955261FFC5}"/>
                </c:ext>
              </c:extLst>
            </c:dLbl>
            <c:dLbl>
              <c:idx val="5"/>
              <c:layout>
                <c:manualLayout>
                  <c:x val="2.4967438446948681E-2"/>
                  <c:y val="-0.127204879927424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2E2C1B-B9E6-4717-9DAE-3A8C2F9F59C5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BCA441FF-30EB-4837-A523-D16F3AB4EEE7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96885320553349E-2"/>
                      <c:h val="0.123210938287490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411-4B06-9BF1-AD955261FFC5}"/>
                </c:ext>
              </c:extLst>
            </c:dLbl>
            <c:dLbl>
              <c:idx val="6"/>
              <c:layout>
                <c:manualLayout>
                  <c:x val="9.6644678960329286E-2"/>
                  <c:y val="-0.159182684075601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AE6848-57A8-4936-800B-3A36D006708B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1A1D29FA-0F9B-4F61-8D7D-A36364518E96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345285095960424E-2"/>
                      <c:h val="0.11611217095769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411-4B06-9BF1-AD955261FFC5}"/>
                </c:ext>
              </c:extLst>
            </c:dLbl>
            <c:dLbl>
              <c:idx val="7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A0C35E-3C6A-4C16-BAAB-3EB12E04ACAA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F7E00F89-CC09-40F0-B618-86C356ED9BD1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976391216117631E-2"/>
                      <c:h val="0.14214098450027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411-4B06-9BF1-AD955261FFC5}"/>
                </c:ext>
              </c:extLst>
            </c:dLbl>
            <c:dLbl>
              <c:idx val="8"/>
              <c:layout>
                <c:manualLayout>
                  <c:x val="8.3472082834115099E-2"/>
                  <c:y val="0.120168343261360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68F1CE-B721-49EA-AB4B-6C9963D54014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C85B8FB7-0038-471C-9E8B-6984E2C49966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50956067324813E-2"/>
                      <c:h val="0.113745915181095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411-4B06-9BF1-AD955261FFC5}"/>
                </c:ext>
              </c:extLst>
            </c:dLbl>
            <c:dLbl>
              <c:idx val="9"/>
              <c:layout>
                <c:manualLayout>
                  <c:x val="2.3653437200192674E-2"/>
                  <c:y val="0.225840854579794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EE22EA-A7E0-4223-B486-F1BFDFCC83B7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0CEFB6F3-72B2-431B-B9A7-E51C8F7858E0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222320469346153E-2"/>
                      <c:h val="0.118478426734293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F411-4B06-9BF1-AD955261FFC5}"/>
                </c:ext>
              </c:extLst>
            </c:dLbl>
            <c:dLbl>
              <c:idx val="1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A8722A-AEE6-4131-B70D-04E8A108A688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46E67A29-4162-441A-966E-F8701E6E38CE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853426589503373E-2"/>
                      <c:h val="0.109013403627898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F411-4B06-9BF1-AD955261FFC5}"/>
                </c:ext>
              </c:extLst>
            </c:dLbl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Sheet1!$A$1:$A$11</c:f>
              <c:strCache>
                <c:ptCount val="11"/>
                <c:pt idx="0">
                  <c:v>B</c:v>
                </c:pt>
                <c:pt idx="1">
                  <c:v>D</c:v>
                </c:pt>
                <c:pt idx="2">
                  <c:v>E</c:v>
                </c:pt>
                <c:pt idx="3">
                  <c:v>G</c:v>
                </c:pt>
                <c:pt idx="4">
                  <c:v>H</c:v>
                </c:pt>
                <c:pt idx="5">
                  <c:v>J</c:v>
                </c:pt>
                <c:pt idx="6">
                  <c:v>L</c:v>
                </c:pt>
                <c:pt idx="7">
                  <c:v>M</c:v>
                </c:pt>
                <c:pt idx="8">
                  <c:v>P</c:v>
                </c:pt>
                <c:pt idx="9">
                  <c:v>Q</c:v>
                </c:pt>
                <c:pt idx="10">
                  <c:v>R</c:v>
                </c:pt>
              </c:strCache>
            </c:strRef>
          </c:cat>
          <c:val>
            <c:numRef>
              <c:f>Sheet1!$B$1:$B$11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28</c:v>
                </c:pt>
                <c:pt idx="5">
                  <c:v>15</c:v>
                </c:pt>
                <c:pt idx="6">
                  <c:v>10</c:v>
                </c:pt>
                <c:pt idx="7">
                  <c:v>1</c:v>
                </c:pt>
                <c:pt idx="8">
                  <c:v>23</c:v>
                </c:pt>
                <c:pt idx="9">
                  <c:v>5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411-4B06-9BF1-AD955261FFC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by User</a:t>
            </a:r>
            <a:r>
              <a:rPr lang="en-US" baseline="0"/>
              <a:t> Group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57-4B6A-9B05-81E2B2869D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57-4B6A-9B05-81E2B2869D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057-4B6A-9B05-81E2B2869D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057-4B6A-9B05-81E2B2869D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057-4B6A-9B05-81E2B2869D4D}"/>
              </c:ext>
            </c:extLst>
          </c:dPt>
          <c:dLbls>
            <c:dLbl>
              <c:idx val="0"/>
              <c:layout>
                <c:manualLayout>
                  <c:x val="-7.5883936742606795E-2"/>
                  <c:y val="0.129530511574536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44AC1C-4067-4446-8480-DB53CA380053}" type="CATEGORYNAME">
                      <a:rPr lang="en-US" sz="1600" dirty="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60641A9F-147B-4A10-A9E4-CE52EA540AC6}" type="PERCENTAGE">
                      <a:rPr lang="en-US" sz="1600" baseline="0" dirty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0780195148262"/>
                      <c:h val="0.172106615983346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57-4B6A-9B05-81E2B2869D4D}"/>
                </c:ext>
              </c:extLst>
            </c:dLbl>
            <c:dLbl>
              <c:idx val="1"/>
              <c:layout>
                <c:manualLayout>
                  <c:x val="-0.12962332052682074"/>
                  <c:y val="0.174889202130129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AD827B-230B-4243-9ACA-B0E562C30C53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3549BE97-AB06-4F81-B9CD-4703DDB3394A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40873259736413"/>
                      <c:h val="0.127540229885057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57-4B6A-9B05-81E2B2869D4D}"/>
                </c:ext>
              </c:extLst>
            </c:dLbl>
            <c:dLbl>
              <c:idx val="2"/>
              <c:layout>
                <c:manualLayout>
                  <c:x val="-0.13142205343366328"/>
                  <c:y val="-0.202065164268259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98F738-3D77-4B2B-BACD-D548E946F889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62DF14A3-BAE3-4D56-ACFF-E04D6A8EF76E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8133226047472"/>
                      <c:h val="0.142005973391257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057-4B6A-9B05-81E2B2869D4D}"/>
                </c:ext>
              </c:extLst>
            </c:dLbl>
            <c:dLbl>
              <c:idx val="4"/>
              <c:layout>
                <c:manualLayout>
                  <c:x val="0.13551428685114522"/>
                  <c:y val="0.127096241672676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FD8ECD-135F-47BA-A925-E714980CD28B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sz="1600" baseline="0" dirty="0"/>
                      <a:t>
</a:t>
                    </a:r>
                    <a:fld id="{EBC82130-E2B9-43DF-AF31-79EC6E8136B2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sz="1600" baseline="0" dirty="0"/>
                  </a:p>
                </c:rich>
              </c:tx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76134349012098"/>
                      <c:h val="0.164197845958910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057-4B6A-9B05-81E2B2869D4D}"/>
                </c:ext>
              </c:extLst>
            </c:dLbl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Sheet1!$A$1:$A$5</c:f>
              <c:strCache>
                <c:ptCount val="5"/>
                <c:pt idx="0">
                  <c:v>Adjunct Faculty</c:v>
                </c:pt>
                <c:pt idx="1">
                  <c:v>Faculty</c:v>
                </c:pt>
                <c:pt idx="2">
                  <c:v>Graduate Students</c:v>
                </c:pt>
                <c:pt idx="3">
                  <c:v>Staff</c:v>
                </c:pt>
                <c:pt idx="4">
                  <c:v>Undergrad Students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6</c:v>
                </c:pt>
                <c:pt idx="1">
                  <c:v>18</c:v>
                </c:pt>
                <c:pt idx="2">
                  <c:v>39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57-4B6A-9B05-81E2B2869D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Turnaround Time</a:t>
            </a:r>
          </a:p>
        </c:rich>
      </c:tx>
      <c:layout>
        <c:manualLayout>
          <c:xMode val="edge"/>
          <c:yMode val="edge"/>
          <c:x val="0.35204705390087104"/>
          <c:y val="1.4199839068490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DB-42FD-B88E-C77420C8C4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DB-42FD-B88E-C77420C8C4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8DB-42FD-B88E-C77420C8C4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8DB-42FD-B88E-C77420C8C4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8DB-42FD-B88E-C77420C8C4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8DB-42FD-B88E-C77420C8C4C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8DB-42FD-B88E-C77420C8C4C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8DB-42FD-B88E-C77420C8C4C9}"/>
              </c:ext>
            </c:extLst>
          </c:dPt>
          <c:dLbls>
            <c:dLbl>
              <c:idx val="0"/>
              <c:layout>
                <c:manualLayout>
                  <c:x val="-7.2286888052036976E-3"/>
                  <c:y val="0.249449802823494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DB-42FD-B88E-C77420C8C4C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8F889DC-F1C9-4C41-A213-058FB0D72C04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r>
                      <a:rPr lang="en-US" baseline="0" dirty="0" smtClean="0"/>
                      <a:t> </a:t>
                    </a:r>
                    <a:fld id="{C9458097-CDD6-4E68-8F25-334483AB2F2B}" type="PERCENTAGE">
                      <a:rPr lang="en-US" baseline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8DB-42FD-B88E-C77420C8C4C9}"/>
                </c:ext>
              </c:extLst>
            </c:dLbl>
            <c:dLbl>
              <c:idx val="4"/>
              <c:layout>
                <c:manualLayout>
                  <c:x val="2.914099052835787E-2"/>
                  <c:y val="0.122060474915667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8DB-42FD-B88E-C77420C8C4C9}"/>
                </c:ext>
              </c:extLst>
            </c:dLbl>
            <c:dLbl>
              <c:idx val="5"/>
              <c:layout>
                <c:manualLayout>
                  <c:x val="1.5329034957586868E-2"/>
                  <c:y val="0.245618641518913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8DB-42FD-B88E-C77420C8C4C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DB-42FD-B88E-C77420C8C4C9}"/>
                </c:ext>
              </c:extLst>
            </c:dLbl>
            <c:dLbl>
              <c:idx val="7"/>
              <c:layout>
                <c:manualLayout>
                  <c:x val="1.4083266765567259E-2"/>
                  <c:y val="0.139895249166178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8DB-42FD-B88E-C77420C8C4C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Sheet1!$A$1:$A$8</c:f>
              <c:strCache>
                <c:ptCount val="8"/>
                <c:pt idx="0">
                  <c:v>1 Week</c:v>
                </c:pt>
                <c:pt idx="1">
                  <c:v>2 Weeks</c:v>
                </c:pt>
                <c:pt idx="2">
                  <c:v>3 Weeks</c:v>
                </c:pt>
                <c:pt idx="3">
                  <c:v>4 Weeks</c:v>
                </c:pt>
                <c:pt idx="4">
                  <c:v>5 Weeks</c:v>
                </c:pt>
                <c:pt idx="5">
                  <c:v>6 Weeks</c:v>
                </c:pt>
                <c:pt idx="6">
                  <c:v>7 Weeks</c:v>
                </c:pt>
                <c:pt idx="7">
                  <c:v>8 Weeks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3</c:v>
                </c:pt>
                <c:pt idx="1">
                  <c:v>31</c:v>
                </c:pt>
                <c:pt idx="2">
                  <c:v>15</c:v>
                </c:pt>
                <c:pt idx="3">
                  <c:v>20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8DB-42FD-B88E-C77420C8C4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89068664690527"/>
          <c:y val="0.29929366244482003"/>
          <c:w val="0.10581700959695733"/>
          <c:h val="0.4798986133969240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40634961337301"/>
          <c:y val="2.7522935779816515E-2"/>
          <c:w val="0.4649073554183043"/>
          <c:h val="0.949541284403669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52-4311-BCC1-F708942D623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452-4311-BCC1-F708942D623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Not Loaned</a:t>
                    </a:r>
                  </a:p>
                  <a:p>
                    <a:fld id="{B4E8E6C3-5C23-47CC-8FF1-E62E5B987D6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52-4311-BCC1-F708942D623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Loaned</a:t>
                    </a:r>
                  </a:p>
                  <a:p>
                    <a:fld id="{D1DF5AF9-44A4-4113-B568-EECD8FDB83A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52-4311-BCC1-F708942D623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Sheet1!$A$1:$B$1</c:f>
              <c:strCache>
                <c:ptCount val="2"/>
                <c:pt idx="0">
                  <c:v>Books Not Loaned</c:v>
                </c:pt>
                <c:pt idx="1">
                  <c:v>Books Loaned</c:v>
                </c:pt>
              </c:strCache>
            </c:strRef>
          </c:cat>
          <c:val>
            <c:numRef>
              <c:f>Sheet1!$A$2:$B$2</c:f>
              <c:numCache>
                <c:formatCode>0.00%</c:formatCode>
                <c:ptCount val="2"/>
                <c:pt idx="0">
                  <c:v>0.13636363636363635</c:v>
                </c:pt>
                <c:pt idx="1">
                  <c:v>0.86363636363636365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52-4311-BCC1-F708942D623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7997851335399"/>
          <c:y val="0.45385917069999276"/>
          <c:w val="0.1395275590551181"/>
          <c:h val="9.228165860001444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9241B-8E67-4A13-A093-478F35C7307C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D227-FA3A-4CD4-8F06-9B646F8A8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34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969B-F016-40CE-99CF-DFD791E60418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E0B0E-7423-4679-BEC3-E07D28DC8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049611" y="4673600"/>
            <a:ext cx="8155089" cy="218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50393" y="0"/>
            <a:ext cx="8154307" cy="471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57" y="2157250"/>
            <a:ext cx="7126013" cy="2143864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59936" cy="6858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00058" y="5136641"/>
            <a:ext cx="7126012" cy="11498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 descr="ODU_sig_REV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057" y="372102"/>
            <a:ext cx="2081050" cy="874892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534400" y="764868"/>
            <a:ext cx="3098800" cy="430926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054348" y="4711700"/>
            <a:ext cx="8132064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81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85114" y="1468315"/>
            <a:ext cx="5645500" cy="4708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5645499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56579" y="1741488"/>
            <a:ext cx="5127625" cy="4179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20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85114" y="1468315"/>
            <a:ext cx="5645500" cy="4708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5645499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56579" y="1741488"/>
            <a:ext cx="5127625" cy="4179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762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with 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25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with 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076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with 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034093" y="-2654"/>
            <a:ext cx="6157906" cy="6861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23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with Title and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859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with Title and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642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60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621" y="2409059"/>
            <a:ext cx="6862380" cy="230176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132064" y="0"/>
            <a:ext cx="4059936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0620" y="5016500"/>
            <a:ext cx="6875080" cy="12827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6921" y="777568"/>
            <a:ext cx="3458779" cy="340032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20" y="363089"/>
            <a:ext cx="2081048" cy="8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66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0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68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05378" y="0"/>
            <a:ext cx="60899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05378" y="0"/>
            <a:ext cx="60899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3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12318" y="0"/>
            <a:ext cx="60899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50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12318" y="0"/>
            <a:ext cx="608990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28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05378" y="0"/>
            <a:ext cx="608990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5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12318" y="0"/>
            <a:ext cx="608990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9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 - 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8789" y="0"/>
            <a:ext cx="4025356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6" y="365126"/>
            <a:ext cx="3314700" cy="1824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16567" y="0"/>
            <a:ext cx="405993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9739" y="2453054"/>
            <a:ext cx="3314578" cy="37540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8450317" y="2764221"/>
            <a:ext cx="3298771" cy="34698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450317" y="861646"/>
            <a:ext cx="3298771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153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Section - 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081018" y="0"/>
            <a:ext cx="4115498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907" y="365126"/>
            <a:ext cx="3314700" cy="1824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23181" y="0"/>
            <a:ext cx="405993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525030" y="2453054"/>
            <a:ext cx="3314578" cy="37540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439616" y="2764221"/>
            <a:ext cx="3298771" cy="3469892"/>
          </a:xfrm>
        </p:spPr>
        <p:txBody>
          <a:bodyPr/>
          <a:lstStyle/>
          <a:p>
            <a:pPr lvl="0"/>
            <a:r>
              <a:rPr lang="en-US" dirty="0" smtClean="0"/>
              <a:t>Edit </a:t>
            </a: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39616" y="861646"/>
            <a:ext cx="3298771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7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89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0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67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Widescreen Photo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98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99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99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99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99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3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6516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9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9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5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132064" y="0"/>
            <a:ext cx="4059936" cy="3484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6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4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11309839" cy="97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615" y="1468315"/>
            <a:ext cx="11309839" cy="470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ownBIG.jpg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954" y="215128"/>
            <a:ext cx="584998" cy="4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61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700" r:id="rId10"/>
    <p:sldLayoutId id="2147483666" r:id="rId11"/>
    <p:sldLayoutId id="2147483668" r:id="rId12"/>
    <p:sldLayoutId id="2147483674" r:id="rId13"/>
    <p:sldLayoutId id="2147483675" r:id="rId14"/>
    <p:sldLayoutId id="2147483676" r:id="rId15"/>
    <p:sldLayoutId id="2147483677" r:id="rId16"/>
    <p:sldLayoutId id="2147483659" r:id="rId17"/>
    <p:sldLayoutId id="2147483679" r:id="rId18"/>
    <p:sldLayoutId id="2147483680" r:id="rId19"/>
    <p:sldLayoutId id="2147483681" r:id="rId20"/>
    <p:sldLayoutId id="2147483682" r:id="rId21"/>
    <p:sldLayoutId id="2147483657" r:id="rId22"/>
    <p:sldLayoutId id="2147483687" r:id="rId23"/>
    <p:sldLayoutId id="2147483683" r:id="rId24"/>
    <p:sldLayoutId id="2147483684" r:id="rId25"/>
    <p:sldLayoutId id="2147483685" r:id="rId26"/>
    <p:sldLayoutId id="2147483686" r:id="rId27"/>
    <p:sldLayoutId id="2147483658" r:id="rId28"/>
    <p:sldLayoutId id="2147483665" r:id="rId29"/>
    <p:sldLayoutId id="2147483693" r:id="rId30"/>
    <p:sldLayoutId id="2147483694" r:id="rId31"/>
    <p:sldLayoutId id="2147483698" r:id="rId32"/>
    <p:sldLayoutId id="2147483697" r:id="rId33"/>
    <p:sldLayoutId id="2147483696" r:id="rId34"/>
    <p:sldLayoutId id="2147483695" r:id="rId35"/>
    <p:sldLayoutId id="2147483699" r:id="rId36"/>
    <p:sldLayoutId id="2147483654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Print Books on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Demand: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Leverage Primo, OASIS, and Alma to Streamline Workflow</a:t>
            </a:r>
            <a:endParaRPr lang="en-US" sz="440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0058" y="4804008"/>
            <a:ext cx="7126012" cy="183478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ea typeface="SimSun" panose="02010600030101010101" pitchFamily="2" charset="-122"/>
              </a:rPr>
              <a:t>Shixing </a:t>
            </a:r>
            <a:r>
              <a:rPr lang="en-US" sz="2800" dirty="0" smtClean="0">
                <a:solidFill>
                  <a:schemeClr val="tx1"/>
                </a:solidFill>
                <a:ea typeface="SimSun" panose="02010600030101010101" pitchFamily="2" charset="-122"/>
              </a:rPr>
              <a:t>Wen   </a:t>
            </a:r>
            <a:r>
              <a:rPr lang="en-US" sz="1800" i="1" dirty="0" smtClean="0">
                <a:solidFill>
                  <a:schemeClr val="tx1"/>
                </a:solidFill>
                <a:ea typeface="SimSun" panose="02010600030101010101" pitchFamily="2" charset="-122"/>
              </a:rPr>
              <a:t>swen@odu.edu</a:t>
            </a:r>
            <a:endParaRPr lang="en-US" sz="1800" i="1" dirty="0">
              <a:solidFill>
                <a:schemeClr val="tx1"/>
              </a:solidFill>
              <a:ea typeface="SimSun" panose="02010600030101010101" pitchFamily="2" charset="-122"/>
            </a:endParaRPr>
          </a:p>
          <a:p>
            <a:pPr indent="-457200"/>
            <a:r>
              <a:rPr lang="en-US" sz="1600" dirty="0" smtClean="0">
                <a:solidFill>
                  <a:schemeClr val="tx1"/>
                </a:solidFill>
                <a:ea typeface="SimSun" panose="02010600030101010101" pitchFamily="2" charset="-122"/>
              </a:rPr>
              <a:t>Associate </a:t>
            </a:r>
            <a:r>
              <a:rPr lang="en-US" sz="1600" dirty="0">
                <a:solidFill>
                  <a:schemeClr val="tx1"/>
                </a:solidFill>
                <a:ea typeface="SimSun" panose="02010600030101010101" pitchFamily="2" charset="-122"/>
              </a:rPr>
              <a:t>University Librarian for </a:t>
            </a:r>
            <a:r>
              <a:rPr lang="en-US" sz="1600" dirty="0" smtClean="0">
                <a:solidFill>
                  <a:schemeClr val="tx1"/>
                </a:solidFill>
                <a:ea typeface="SimSun" panose="02010600030101010101" pitchFamily="2" charset="-122"/>
              </a:rPr>
              <a:t>Scholarly </a:t>
            </a:r>
            <a:r>
              <a:rPr lang="en-US" sz="1600" dirty="0">
                <a:solidFill>
                  <a:schemeClr val="tx1"/>
                </a:solidFill>
                <a:ea typeface="SimSun" panose="02010600030101010101" pitchFamily="2" charset="-122"/>
              </a:rPr>
              <a:t>Communication &amp; Resources</a:t>
            </a:r>
          </a:p>
          <a:p>
            <a:r>
              <a:rPr lang="en-US" sz="1600" dirty="0" smtClean="0">
                <a:solidFill>
                  <a:schemeClr val="tx1"/>
                </a:solidFill>
                <a:ea typeface="SimSun" panose="02010600030101010101" pitchFamily="2" charset="-122"/>
              </a:rPr>
              <a:t>Old </a:t>
            </a:r>
            <a:r>
              <a:rPr lang="en-US" sz="1600" dirty="0">
                <a:solidFill>
                  <a:schemeClr val="tx1"/>
                </a:solidFill>
                <a:ea typeface="SimSun" panose="02010600030101010101" pitchFamily="2" charset="-122"/>
              </a:rPr>
              <a:t>Dominion University </a:t>
            </a:r>
            <a:r>
              <a:rPr lang="en-US" sz="1600" dirty="0" smtClean="0">
                <a:solidFill>
                  <a:schemeClr val="tx1"/>
                </a:solidFill>
                <a:ea typeface="SimSun" panose="02010600030101010101" pitchFamily="2" charset="-122"/>
              </a:rPr>
              <a:t>Libraries</a:t>
            </a:r>
          </a:p>
          <a:p>
            <a:r>
              <a:rPr lang="en-US" sz="1600" dirty="0" smtClean="0">
                <a:solidFill>
                  <a:schemeClr val="tx1"/>
                </a:solidFill>
                <a:ea typeface="SimSun" panose="02010600030101010101" pitchFamily="2" charset="-122"/>
              </a:rPr>
              <a:t>ELUNA 2018</a:t>
            </a:r>
            <a:endParaRPr lang="en-US" sz="1600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8" t="-456" r="18537" b="456"/>
          <a:stretch/>
        </p:blipFill>
        <p:spPr>
          <a:xfrm>
            <a:off x="88900" y="378567"/>
            <a:ext cx="39243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5750" y="101922"/>
            <a:ext cx="2962037" cy="545567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Workflow in Primo</a:t>
            </a:r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89944" y="1839197"/>
            <a:ext cx="3830952" cy="4722432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</a:t>
            </a:r>
            <a:r>
              <a:rPr lang="en-US" sz="2400" dirty="0"/>
              <a:t>there is a </a:t>
            </a:r>
            <a:r>
              <a:rPr lang="en-US" sz="2400" dirty="0" smtClean="0"/>
              <a:t>print DDA discovery record, </a:t>
            </a:r>
            <a:r>
              <a:rPr lang="en-US" sz="2400" dirty="0"/>
              <a:t>there will be a note under the title “Not available – click Grab It for </a:t>
            </a:r>
            <a:r>
              <a:rPr lang="en-US" sz="2400" dirty="0" smtClean="0"/>
              <a:t>options”.</a:t>
            </a:r>
          </a:p>
          <a:p>
            <a:endParaRPr lang="en-US" sz="2400" dirty="0" smtClean="0"/>
          </a:p>
          <a:p>
            <a:r>
              <a:rPr lang="en-US" sz="2000" dirty="0" smtClean="0"/>
              <a:t>There could </a:t>
            </a:r>
            <a:r>
              <a:rPr lang="en-US" sz="2000" dirty="0"/>
              <a:t>be different situations for this note </a:t>
            </a:r>
            <a:r>
              <a:rPr lang="en-US" sz="2000" dirty="0" smtClean="0"/>
              <a:t>(e.g., In Process) </a:t>
            </a:r>
            <a:r>
              <a:rPr lang="en-US" sz="2000" dirty="0"/>
              <a:t>but definitely one situation is for </a:t>
            </a:r>
            <a:r>
              <a:rPr lang="en-US" sz="2000" dirty="0" smtClean="0"/>
              <a:t>print DDA </a:t>
            </a:r>
            <a:r>
              <a:rPr lang="en-US" sz="2000" dirty="0"/>
              <a:t>discovery. 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4594" t="12321" r="19551" b="4286"/>
          <a:stretch/>
        </p:blipFill>
        <p:spPr bwMode="auto">
          <a:xfrm>
            <a:off x="5078896" y="992289"/>
            <a:ext cx="6670558" cy="5019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092824" y="3603812"/>
            <a:ext cx="4509247" cy="21246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0635" y="783786"/>
            <a:ext cx="6096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b="1" dirty="0"/>
              <a:t>Note: Faculty and students need to sign into Primo in order to use the print DDA service.</a:t>
            </a:r>
          </a:p>
        </p:txBody>
      </p:sp>
    </p:spTree>
    <p:extLst>
      <p:ext uri="{BB962C8B-B14F-4D97-AF65-F5344CB8AC3E}">
        <p14:creationId xmlns:p14="http://schemas.microsoft.com/office/powerpoint/2010/main" val="20766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208" y="559782"/>
            <a:ext cx="3510085" cy="1119632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51603" y="909984"/>
            <a:ext cx="3829294" cy="4722432"/>
          </a:xfrm>
        </p:spPr>
        <p:txBody>
          <a:bodyPr>
            <a:noAutofit/>
          </a:bodyPr>
          <a:lstStyle/>
          <a:p>
            <a:r>
              <a:rPr lang="en-US" sz="2400" dirty="0"/>
              <a:t>Users need to sign-in to Primo in order to see options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Click “Grab it”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Click “Order Now</a:t>
            </a:r>
            <a:r>
              <a:rPr lang="en-US" sz="2400" dirty="0" smtClean="0"/>
              <a:t>!”</a:t>
            </a:r>
            <a:endParaRPr lang="en-US" sz="2400" dirty="0"/>
          </a:p>
        </p:txBody>
      </p:sp>
      <p:pic>
        <p:nvPicPr>
          <p:cNvPr id="11" name="Content Placeholder 3"/>
          <p:cNvPicPr>
            <a:picLocks/>
          </p:cNvPicPr>
          <p:nvPr/>
        </p:nvPicPr>
        <p:blipFill rotWithShape="1">
          <a:blip r:embed="rId2"/>
          <a:srcRect l="33367" t="42709" r="6388" b="20958"/>
          <a:stretch/>
        </p:blipFill>
        <p:spPr bwMode="auto">
          <a:xfrm>
            <a:off x="4767309" y="909984"/>
            <a:ext cx="6596109" cy="2490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913529" y="1425388"/>
            <a:ext cx="2052918" cy="12371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3"/>
          <a:srcRect l="28525" t="28479" r="6410" b="34802"/>
          <a:stretch/>
        </p:blipFill>
        <p:spPr bwMode="auto">
          <a:xfrm>
            <a:off x="4433630" y="3688649"/>
            <a:ext cx="6929788" cy="2405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528391" y="4233448"/>
            <a:ext cx="1590456" cy="13989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6235750" y="101922"/>
            <a:ext cx="2962037" cy="545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b="0" dirty="0" smtClean="0"/>
              <a:t>Workflow in Primo</a:t>
            </a:r>
            <a:r>
              <a:rPr lang="en-US" dirty="0" smtClean="0"/>
              <a:t>	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06687" y="1262270"/>
            <a:ext cx="1159760" cy="5168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4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208" y="559782"/>
            <a:ext cx="3510085" cy="1119632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14327" y="559782"/>
            <a:ext cx="4156881" cy="5796567"/>
          </a:xfrm>
        </p:spPr>
        <p:txBody>
          <a:bodyPr>
            <a:noAutofit/>
          </a:bodyPr>
          <a:lstStyle/>
          <a:p>
            <a:r>
              <a:rPr lang="en-US" sz="2400" dirty="0" smtClean="0"/>
              <a:t>Since user is logged in, the order form will be populated with their information.</a:t>
            </a:r>
          </a:p>
          <a:p>
            <a:endParaRPr lang="en-US" sz="1400" dirty="0"/>
          </a:p>
          <a:p>
            <a:r>
              <a:rPr lang="en-US" sz="2400" dirty="0" smtClean="0"/>
              <a:t>Choose “User </a:t>
            </a:r>
            <a:r>
              <a:rPr lang="en-US" sz="2400" dirty="0"/>
              <a:t>Classification”. 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Click </a:t>
            </a:r>
            <a:r>
              <a:rPr lang="en-US" sz="2400" dirty="0"/>
              <a:t>the “Place Order” </a:t>
            </a:r>
            <a:r>
              <a:rPr lang="en-US" sz="2400" dirty="0" smtClean="0"/>
              <a:t>button.</a:t>
            </a:r>
          </a:p>
          <a:p>
            <a:endParaRPr lang="en-US" sz="1400" dirty="0"/>
          </a:p>
          <a:p>
            <a:r>
              <a:rPr lang="en-US" sz="2400" dirty="0" smtClean="0"/>
              <a:t>The </a:t>
            </a:r>
            <a:r>
              <a:rPr lang="en-US" sz="2400" dirty="0"/>
              <a:t>order will go directly to Coutts/OASIS without any mediation from library staff.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5449" t="16120" r="34615" b="3278"/>
          <a:stretch/>
        </p:blipFill>
        <p:spPr bwMode="auto">
          <a:xfrm>
            <a:off x="4701210" y="1252330"/>
            <a:ext cx="6818242" cy="5104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868706" y="2770094"/>
            <a:ext cx="4347103" cy="15832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18447" y="3936643"/>
            <a:ext cx="8537719" cy="8851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6235750" y="101922"/>
            <a:ext cx="2962037" cy="545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b="0" smtClean="0"/>
              <a:t>Workflow in Primo</a:t>
            </a:r>
            <a:r>
              <a:rPr lang="en-US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208" y="559782"/>
            <a:ext cx="3510085" cy="1119632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76473" y="1059744"/>
            <a:ext cx="3470964" cy="475644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confirmation message will pop up with </a:t>
            </a:r>
            <a:r>
              <a:rPr lang="en-US" sz="2400" dirty="0" smtClean="0"/>
              <a:t>information about when the </a:t>
            </a:r>
            <a:r>
              <a:rPr lang="en-US" sz="2400" dirty="0"/>
              <a:t>book </a:t>
            </a:r>
            <a:r>
              <a:rPr lang="en-US" sz="2400" dirty="0" smtClean="0"/>
              <a:t>will be available.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Acquisitions staff will receive an Order Acknowledgement.</a:t>
            </a:r>
            <a:endParaRPr lang="en-US" sz="2400" dirty="0"/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2"/>
          <a:srcRect t="16765" r="25320" b="27136"/>
          <a:stretch/>
        </p:blipFill>
        <p:spPr bwMode="auto">
          <a:xfrm>
            <a:off x="3847437" y="645819"/>
            <a:ext cx="5579078" cy="2790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501153" y="2402541"/>
            <a:ext cx="1706670" cy="4389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27" y="2618579"/>
            <a:ext cx="4660653" cy="3920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3" name="Straight Arrow Connector 22"/>
          <p:cNvCxnSpPr/>
          <p:nvPr/>
        </p:nvCxnSpPr>
        <p:spPr>
          <a:xfrm flipV="1">
            <a:off x="3204839" y="2841479"/>
            <a:ext cx="4094789" cy="18991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6235750" y="101922"/>
            <a:ext cx="2962037" cy="545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b="0" smtClean="0"/>
              <a:t>Workflow in Primo</a:t>
            </a:r>
            <a:r>
              <a:rPr lang="en-US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4)  </a:t>
            </a:r>
            <a:r>
              <a:rPr lang="en-US" sz="4000" dirty="0" smtClean="0"/>
              <a:t>Workflow </a:t>
            </a:r>
            <a:r>
              <a:rPr lang="en-US" sz="4000" dirty="0"/>
              <a:t>in Alma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1468315"/>
            <a:ext cx="5952655" cy="4708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Once the book is received, Acquisitions staff </a:t>
            </a:r>
            <a:r>
              <a:rPr lang="en-US" sz="2800" dirty="0" smtClean="0"/>
              <a:t>will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find </a:t>
            </a:r>
            <a:r>
              <a:rPr lang="en-US" sz="2800" dirty="0"/>
              <a:t>the order record by scanning the barcode on the </a:t>
            </a:r>
            <a:r>
              <a:rPr lang="en-US" sz="2800" dirty="0" smtClean="0"/>
              <a:t>book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edit </a:t>
            </a:r>
            <a:r>
              <a:rPr lang="en-US" sz="2800" dirty="0"/>
              <a:t>the R</a:t>
            </a:r>
            <a:r>
              <a:rPr lang="en-US" sz="2800" dirty="0" smtClean="0"/>
              <a:t>eceiving </a:t>
            </a:r>
            <a:r>
              <a:rPr lang="en-US" sz="2800" dirty="0"/>
              <a:t>N</a:t>
            </a:r>
            <a:r>
              <a:rPr lang="en-US" sz="2800" dirty="0" smtClean="0"/>
              <a:t>ote in order </a:t>
            </a:r>
            <a:r>
              <a:rPr lang="en-US" sz="2800" dirty="0"/>
              <a:t>record to include patron contact </a:t>
            </a:r>
            <a:r>
              <a:rPr lang="en-US" sz="2800" dirty="0" smtClean="0"/>
              <a:t>info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78" y="2214040"/>
            <a:ext cx="3310878" cy="256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9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208" y="559782"/>
            <a:ext cx="3510085" cy="1119632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1059" y="708327"/>
            <a:ext cx="5711268" cy="194217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Original “Receiving Note” </a:t>
            </a:r>
            <a:r>
              <a:rPr lang="en-US" sz="2800" b="1" dirty="0"/>
              <a:t>supplied by Coutts</a:t>
            </a:r>
          </a:p>
        </p:txBody>
      </p:sp>
      <p:pic>
        <p:nvPicPr>
          <p:cNvPr id="9" name="Content Placeholder 8"/>
          <p:cNvPicPr>
            <a:picLocks/>
          </p:cNvPicPr>
          <p:nvPr/>
        </p:nvPicPr>
        <p:blipFill rotWithShape="1">
          <a:blip r:embed="rId2"/>
          <a:srcRect l="9795" t="9037" r="47775" b="44906"/>
          <a:stretch/>
        </p:blipFill>
        <p:spPr bwMode="auto">
          <a:xfrm>
            <a:off x="1259505" y="1581690"/>
            <a:ext cx="9625644" cy="489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520687" y="4144617"/>
            <a:ext cx="2345635" cy="9243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6235750" y="101922"/>
            <a:ext cx="2962037" cy="545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b="0" dirty="0" smtClean="0"/>
              <a:t>Workflow in Alma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208" y="559782"/>
            <a:ext cx="3510085" cy="1119632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1058" y="708327"/>
            <a:ext cx="7320469" cy="194217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Receiving Note is edited</a:t>
            </a:r>
            <a:endParaRPr lang="en-US" sz="2800" b="1" dirty="0"/>
          </a:p>
        </p:txBody>
      </p:sp>
      <p:pic>
        <p:nvPicPr>
          <p:cNvPr id="7" name="Content Placeholder 4"/>
          <p:cNvPicPr>
            <a:picLocks/>
          </p:cNvPicPr>
          <p:nvPr/>
        </p:nvPicPr>
        <p:blipFill rotWithShape="1">
          <a:blip r:embed="rId2"/>
          <a:srcRect t="10775" b="20841"/>
          <a:stretch/>
        </p:blipFill>
        <p:spPr bwMode="auto">
          <a:xfrm>
            <a:off x="1470581" y="1391877"/>
            <a:ext cx="9624767" cy="5147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896645" y="4332303"/>
            <a:ext cx="2651625" cy="14920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6235750" y="101922"/>
            <a:ext cx="2962037" cy="545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b="0" dirty="0" smtClean="0"/>
              <a:t>Workflow in Alma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208" y="559782"/>
            <a:ext cx="3510085" cy="1119632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1058" y="708327"/>
            <a:ext cx="5684635" cy="5399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MARC records and EDI </a:t>
            </a:r>
            <a:r>
              <a:rPr lang="en-US" sz="2800" b="1" dirty="0" smtClean="0"/>
              <a:t>invoices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Acquisitions staff receives a notification email from ProQuest that a MARC file is ready on the ftp server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Acquisitions staff loads the MARC file and the corresponding EDI invoice file.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235750" y="101922"/>
            <a:ext cx="2962037" cy="545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b="0" dirty="0" smtClean="0"/>
              <a:t>Workflow in Alma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10" y="1760096"/>
            <a:ext cx="4837953" cy="3628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6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208" y="559782"/>
            <a:ext cx="3510085" cy="1119632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1058" y="708327"/>
            <a:ext cx="7164004" cy="194217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Access the MARC files at Coutts’ FTP server via import profile in Alma</a:t>
            </a:r>
            <a:endParaRPr lang="en-US" sz="2800" b="1" dirty="0"/>
          </a:p>
        </p:txBody>
      </p:sp>
      <p:pic>
        <p:nvPicPr>
          <p:cNvPr id="9" name="Content Placeholder 3"/>
          <p:cNvPicPr>
            <a:picLocks/>
          </p:cNvPicPr>
          <p:nvPr/>
        </p:nvPicPr>
        <p:blipFill rotWithShape="1">
          <a:blip r:embed="rId2"/>
          <a:srcRect b="56852"/>
          <a:stretch/>
        </p:blipFill>
        <p:spPr bwMode="auto">
          <a:xfrm>
            <a:off x="994299" y="1679413"/>
            <a:ext cx="10324730" cy="4786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235750" y="101922"/>
            <a:ext cx="2962037" cy="545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b="0" dirty="0" smtClean="0"/>
              <a:t>Workflow in Alma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Receiving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9615" y="2583591"/>
            <a:ext cx="3262955" cy="377276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1) verifies </a:t>
            </a:r>
            <a:r>
              <a:rPr lang="en-US" sz="2800" dirty="0"/>
              <a:t>the books against the invoice and reviews the books for </a:t>
            </a:r>
            <a:r>
              <a:rPr lang="en-US" sz="2800" dirty="0" smtClean="0"/>
              <a:t>damage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94681" y="2583591"/>
            <a:ext cx="3372787" cy="377275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2) processes the invoice in Alma and places a slip in the book with the name of the patron who ordered the book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59579" y="2583591"/>
            <a:ext cx="3267857" cy="380221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3) brings the books to the Help Desk to be put on hold for the patron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9615" y="1434747"/>
            <a:ext cx="11459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Acquisitions staff receives a shipment of shelf-ready books from Coutts each week and: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235750" y="101922"/>
            <a:ext cx="2962037" cy="545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b="0" dirty="0" smtClean="0"/>
              <a:t>Workflow in Alma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Print Books on </a:t>
            </a:r>
            <a:r>
              <a:rPr lang="en-US" sz="4000" dirty="0" smtClean="0"/>
              <a:t>Demand (</a:t>
            </a:r>
            <a:r>
              <a:rPr lang="en-US" sz="4000" dirty="0" err="1" smtClean="0"/>
              <a:t>pDDA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896" y="1468315"/>
            <a:ext cx="8700691" cy="4708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What is </a:t>
            </a:r>
            <a:r>
              <a:rPr lang="en-US" sz="3200" dirty="0" err="1"/>
              <a:t>pDDA</a:t>
            </a:r>
            <a:r>
              <a:rPr lang="en-US" sz="3200" dirty="0"/>
              <a:t>?</a:t>
            </a:r>
          </a:p>
          <a:p>
            <a:pPr marL="0" indent="0">
              <a:buNone/>
            </a:pPr>
            <a:r>
              <a:rPr lang="en-US" sz="3200" dirty="0"/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Why is </a:t>
            </a:r>
            <a:r>
              <a:rPr lang="en-US" sz="3200" dirty="0" err="1"/>
              <a:t>pDDA</a:t>
            </a:r>
            <a:r>
              <a:rPr lang="en-US" sz="3200" dirty="0"/>
              <a:t> needed?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How </a:t>
            </a:r>
            <a:r>
              <a:rPr lang="en-US" sz="3200" dirty="0" smtClean="0"/>
              <a:t>can we </a:t>
            </a:r>
            <a:r>
              <a:rPr lang="en-US" sz="3200" dirty="0"/>
              <a:t>streamline </a:t>
            </a:r>
            <a:r>
              <a:rPr lang="en-US" sz="3200" dirty="0" err="1"/>
              <a:t>pDDA</a:t>
            </a:r>
            <a:r>
              <a:rPr lang="en-US" sz="3200" dirty="0"/>
              <a:t> workflow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Circulation Process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75168" y="2583591"/>
            <a:ext cx="3262955" cy="377276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1) </a:t>
            </a:r>
            <a:r>
              <a:rPr lang="en-US" sz="2800" dirty="0" smtClean="0"/>
              <a:t>scan the barcode of the book to put on hold</a:t>
            </a:r>
            <a:endParaRPr lang="en-US" sz="2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94167" y="2583591"/>
            <a:ext cx="3372787" cy="377275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2) </a:t>
            </a:r>
            <a:r>
              <a:rPr lang="en-US" sz="2800" dirty="0" smtClean="0"/>
              <a:t>generate an email notification to the user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39615" y="1434747"/>
            <a:ext cx="11459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Once a </a:t>
            </a:r>
            <a:r>
              <a:rPr lang="en-US" sz="2800" dirty="0" err="1" smtClean="0"/>
              <a:t>pDDA</a:t>
            </a:r>
            <a:r>
              <a:rPr lang="en-US" sz="2800" dirty="0" smtClean="0"/>
              <a:t> book is received at the Circulation Department, </a:t>
            </a:r>
            <a:r>
              <a:rPr lang="en-US" sz="2800" dirty="0" err="1" smtClean="0"/>
              <a:t>Circ</a:t>
            </a:r>
            <a:r>
              <a:rPr lang="en-US" sz="2800" dirty="0" smtClean="0"/>
              <a:t> staff:</a:t>
            </a:r>
            <a:endParaRPr lang="en-US" sz="28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235750" y="101922"/>
            <a:ext cx="2962037" cy="545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b="0" dirty="0" smtClean="0"/>
              <a:t>Workflow in Alma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the user gets the book 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96" y="1468438"/>
            <a:ext cx="6278033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46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7560" y="4272197"/>
            <a:ext cx="6332337" cy="21073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Orders by LC Classification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Orders </a:t>
            </a:r>
            <a:r>
              <a:rPr lang="en-US" sz="2800" dirty="0">
                <a:solidFill>
                  <a:schemeClr val="tx1"/>
                </a:solidFill>
              </a:rPr>
              <a:t>by User Group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Turnaround Time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Loan Data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787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Orders by LC Classification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106043"/>
              </p:ext>
            </p:extLst>
          </p:nvPr>
        </p:nvGraphicFramePr>
        <p:xfrm>
          <a:off x="439738" y="1202635"/>
          <a:ext cx="11309350" cy="536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6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073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Orders by User Group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766480"/>
              </p:ext>
            </p:extLst>
          </p:nvPr>
        </p:nvGraphicFramePr>
        <p:xfrm>
          <a:off x="439738" y="1028700"/>
          <a:ext cx="11309350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5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71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Turnaround Time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71022"/>
              </p:ext>
            </p:extLst>
          </p:nvPr>
        </p:nvGraphicFramePr>
        <p:xfrm>
          <a:off x="1064117" y="1064711"/>
          <a:ext cx="10063765" cy="526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27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71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Loan Data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598116"/>
              </p:ext>
            </p:extLst>
          </p:nvPr>
        </p:nvGraphicFramePr>
        <p:xfrm>
          <a:off x="439738" y="1104900"/>
          <a:ext cx="11309350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41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Thanks to </a:t>
            </a:r>
            <a:r>
              <a:rPr lang="en-US" sz="4000" dirty="0" err="1" smtClean="0"/>
              <a:t>pDDA</a:t>
            </a:r>
            <a:r>
              <a:rPr lang="en-US" sz="4000" dirty="0" smtClean="0"/>
              <a:t> Implementation Team!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282" y="1468315"/>
            <a:ext cx="10013429" cy="500743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Roger </a:t>
            </a:r>
            <a:r>
              <a:rPr lang="en-US" sz="2800" b="1" dirty="0" err="1"/>
              <a:t>Jette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Director of Technology, ProQuest Coutts North </a:t>
            </a:r>
            <a:r>
              <a:rPr lang="en-US" sz="2800" dirty="0" smtClean="0"/>
              <a:t>America</a:t>
            </a:r>
          </a:p>
          <a:p>
            <a:endParaRPr lang="en-US" sz="1900" dirty="0" smtClean="0"/>
          </a:p>
          <a:p>
            <a:r>
              <a:rPr lang="en-US" sz="2800" b="1" dirty="0" smtClean="0"/>
              <a:t>Glenn </a:t>
            </a:r>
            <a:r>
              <a:rPr lang="en-US" sz="2800" b="1" dirty="0" err="1" smtClean="0"/>
              <a:t>Wallwork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Software QA Engineer Sr., </a:t>
            </a:r>
            <a:r>
              <a:rPr lang="en-US" sz="2800" dirty="0"/>
              <a:t>ProQuest Coutts North America </a:t>
            </a:r>
            <a:endParaRPr lang="en-US" sz="2800" dirty="0" smtClean="0"/>
          </a:p>
          <a:p>
            <a:endParaRPr lang="en-US" sz="1900" dirty="0" smtClean="0"/>
          </a:p>
          <a:p>
            <a:r>
              <a:rPr lang="en-US" sz="2800" b="1" dirty="0" smtClean="0"/>
              <a:t>Svetlana Smirnov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Ex </a:t>
            </a:r>
            <a:r>
              <a:rPr lang="en-US" sz="2800" dirty="0" err="1" smtClean="0"/>
              <a:t>Libris</a:t>
            </a:r>
            <a:endParaRPr lang="en-US" sz="2800" dirty="0" smtClean="0"/>
          </a:p>
          <a:p>
            <a:endParaRPr lang="en-US" sz="2000" dirty="0" smtClean="0"/>
          </a:p>
          <a:p>
            <a:r>
              <a:rPr lang="en-US" sz="2800" b="1" dirty="0" smtClean="0"/>
              <a:t>James </a:t>
            </a:r>
            <a:r>
              <a:rPr lang="en-US" sz="2800" b="1" dirty="0" err="1" smtClean="0"/>
              <a:t>LeFager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Ex </a:t>
            </a:r>
            <a:r>
              <a:rPr lang="en-US" sz="2800" dirty="0" err="1"/>
              <a:t>Libris</a:t>
            </a:r>
            <a:endParaRPr lang="en-US" sz="28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5" b="1969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Contact: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endParaRPr lang="en-US" sz="3200" b="1" dirty="0" smtClean="0">
              <a:solidFill>
                <a:schemeClr val="tx2"/>
              </a:solidFill>
            </a:endParaRP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en-US" sz="4300" b="1" dirty="0" smtClean="0">
                <a:solidFill>
                  <a:schemeClr val="tx2"/>
                </a:solidFill>
              </a:rPr>
              <a:t>Shixing Wen 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(swen@odu.edu)</a:t>
            </a:r>
          </a:p>
        </p:txBody>
      </p:sp>
    </p:spTree>
    <p:extLst>
      <p:ext uri="{BB962C8B-B14F-4D97-AF65-F5344CB8AC3E}">
        <p14:creationId xmlns:p14="http://schemas.microsoft.com/office/powerpoint/2010/main" val="33759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</a:t>
            </a:r>
            <a:r>
              <a:rPr lang="en-US" sz="4000" dirty="0" err="1" smtClean="0"/>
              <a:t>pDDA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896" y="1468315"/>
            <a:ext cx="8715681" cy="4708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Print Books on Demand applies the concept of </a:t>
            </a:r>
            <a:r>
              <a:rPr lang="en-US" sz="2800" dirty="0"/>
              <a:t>DDA (Demand-Driven </a:t>
            </a:r>
            <a:r>
              <a:rPr lang="en-US" sz="2800" dirty="0" smtClean="0"/>
              <a:t>Acquisition) </a:t>
            </a:r>
            <a:r>
              <a:rPr lang="en-US" sz="2800" dirty="0"/>
              <a:t>for </a:t>
            </a:r>
            <a:r>
              <a:rPr lang="en-US" sz="2800" dirty="0" err="1" smtClean="0"/>
              <a:t>ebooks</a:t>
            </a:r>
            <a:r>
              <a:rPr lang="en-US" sz="2800" dirty="0" smtClean="0"/>
              <a:t> to print books.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Users </a:t>
            </a:r>
            <a:r>
              <a:rPr lang="en-US" sz="2800" dirty="0"/>
              <a:t>can directly order a print book from the library catalog </a:t>
            </a:r>
            <a:r>
              <a:rPr lang="en-US" sz="2800" dirty="0" smtClean="0"/>
              <a:t>with </a:t>
            </a:r>
            <a:r>
              <a:rPr lang="en-US" sz="2800" dirty="0"/>
              <a:t>or without mediation from library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Is </a:t>
            </a:r>
            <a:r>
              <a:rPr lang="en-US" sz="4000" dirty="0" err="1" smtClean="0"/>
              <a:t>pDDA</a:t>
            </a:r>
            <a:r>
              <a:rPr lang="en-US" sz="4000" dirty="0" smtClean="0"/>
              <a:t> Needed?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895" y="1468315"/>
            <a:ext cx="9600101" cy="47086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Despite the advantages of e-Books (e.g., 24/7, concurrent </a:t>
            </a:r>
            <a:r>
              <a:rPr lang="en-US" dirty="0" smtClean="0"/>
              <a:t>access </a:t>
            </a:r>
            <a:r>
              <a:rPr lang="en-US" dirty="0"/>
              <a:t>and keyword search capability), circulation </a:t>
            </a:r>
            <a:r>
              <a:rPr lang="en-US" dirty="0" smtClean="0"/>
              <a:t>statistics indicate that print books </a:t>
            </a:r>
            <a:r>
              <a:rPr lang="en-US" dirty="0"/>
              <a:t>are still checked out regularly.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/>
            <a:r>
              <a:rPr lang="en-US" sz="2400" dirty="0" smtClean="0"/>
              <a:t>Note:  a </a:t>
            </a:r>
            <a:r>
              <a:rPr lang="en-US" sz="2400" dirty="0"/>
              <a:t>large portion of books </a:t>
            </a:r>
            <a:r>
              <a:rPr lang="en-US" sz="2400" dirty="0" smtClean="0"/>
              <a:t>don’t get checked out. 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Note:  the </a:t>
            </a:r>
            <a:r>
              <a:rPr lang="en-US" sz="2400" dirty="0"/>
              <a:t>library budget is declining in real purchasing power because of </a:t>
            </a:r>
            <a:r>
              <a:rPr lang="en-US" sz="2400" dirty="0" smtClean="0"/>
              <a:t>cost inflation </a:t>
            </a:r>
            <a:r>
              <a:rPr lang="en-US" sz="2400" dirty="0"/>
              <a:t>of library </a:t>
            </a:r>
            <a:r>
              <a:rPr lang="en-US" sz="2400" dirty="0" smtClean="0"/>
              <a:t>materials.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need to find ways that will yield a better return on investment. </a:t>
            </a:r>
            <a:r>
              <a:rPr lang="en-US" b="1" dirty="0" err="1" smtClean="0"/>
              <a:t>pDDA</a:t>
            </a:r>
            <a:r>
              <a:rPr lang="en-US" b="1" dirty="0" smtClean="0"/>
              <a:t> is </a:t>
            </a:r>
            <a:r>
              <a:rPr lang="en-US" b="1" dirty="0"/>
              <a:t>one of the options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How to Streamline </a:t>
            </a:r>
            <a:r>
              <a:rPr lang="en-US" sz="4000" dirty="0" err="1">
                <a:solidFill>
                  <a:schemeClr val="bg1"/>
                </a:solidFill>
              </a:rPr>
              <a:t>pDDA</a:t>
            </a:r>
            <a:r>
              <a:rPr lang="en-US" sz="4000" dirty="0">
                <a:solidFill>
                  <a:schemeClr val="bg1"/>
                </a:solidFill>
              </a:rPr>
              <a:t> Workflow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4294967295"/>
          </p:nvPr>
        </p:nvSpPr>
        <p:spPr>
          <a:xfrm>
            <a:off x="1036320" y="1443386"/>
            <a:ext cx="6327648" cy="4708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Unlike DDA for </a:t>
            </a:r>
            <a:r>
              <a:rPr lang="en-US" sz="2800" dirty="0" err="1">
                <a:solidFill>
                  <a:schemeClr val="bg1"/>
                </a:solidFill>
              </a:rPr>
              <a:t>ebooks</a:t>
            </a:r>
            <a:r>
              <a:rPr lang="en-US" sz="2800" dirty="0">
                <a:solidFill>
                  <a:schemeClr val="bg1"/>
                </a:solidFill>
              </a:rPr>
              <a:t>, users can’t click on a hot link </a:t>
            </a:r>
            <a:r>
              <a:rPr lang="en-US" sz="2800" dirty="0" smtClean="0">
                <a:solidFill>
                  <a:schemeClr val="bg1"/>
                </a:solidFill>
              </a:rPr>
              <a:t>and get a print </a:t>
            </a:r>
            <a:r>
              <a:rPr lang="en-US" sz="2800" dirty="0">
                <a:solidFill>
                  <a:schemeClr val="bg1"/>
                </a:solidFill>
              </a:rPr>
              <a:t>book instantly. Print DDA entails a different workflow.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Old Dominion University Libraries have </a:t>
            </a:r>
            <a:r>
              <a:rPr lang="en-US" sz="2800" dirty="0" smtClean="0">
                <a:solidFill>
                  <a:schemeClr val="bg1"/>
                </a:solidFill>
              </a:rPr>
              <a:t>collaborated </a:t>
            </a:r>
            <a:r>
              <a:rPr lang="en-US" sz="2800" dirty="0">
                <a:solidFill>
                  <a:schemeClr val="bg1"/>
                </a:solidFill>
              </a:rPr>
              <a:t>with ProQuest to leverage Primo, OASIS, and Alma to streamline the workflow for users and library staff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424909" y="1178682"/>
            <a:ext cx="3324545" cy="5335418"/>
            <a:chOff x="7748337" y="689811"/>
            <a:chExt cx="4001117" cy="5666539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angle 27"/>
            <p:cNvSpPr/>
            <p:nvPr/>
          </p:nvSpPr>
          <p:spPr>
            <a:xfrm>
              <a:off x="7748337" y="689811"/>
              <a:ext cx="4001117" cy="5666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954540" y="1309006"/>
              <a:ext cx="3630995" cy="4393906"/>
              <a:chOff x="7954540" y="1309006"/>
              <a:chExt cx="3630995" cy="4393906"/>
            </a:xfrm>
            <a:grpFill/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4540" y="1309006"/>
                <a:ext cx="3521105" cy="704221"/>
              </a:xfrm>
              <a:prstGeom prst="rect">
                <a:avLst/>
              </a:prstGeom>
              <a:grpFill/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4540" y="3031234"/>
                <a:ext cx="3518396" cy="971865"/>
              </a:xfrm>
              <a:prstGeom prst="rect">
                <a:avLst/>
              </a:prstGeom>
              <a:grpFill/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4540" y="4679894"/>
                <a:ext cx="3630995" cy="1023018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20760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1) </a:t>
            </a:r>
            <a:r>
              <a:rPr lang="en-US" sz="4000" dirty="0" err="1" smtClean="0"/>
              <a:t>pDDA</a:t>
            </a:r>
            <a:r>
              <a:rPr lang="en-US" sz="4000" dirty="0" smtClean="0"/>
              <a:t> </a:t>
            </a:r>
            <a:r>
              <a:rPr lang="en-US" sz="4000" dirty="0"/>
              <a:t>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1468315"/>
            <a:ext cx="8680704" cy="4708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 profile for </a:t>
            </a:r>
            <a:r>
              <a:rPr lang="en-US" sz="2800" dirty="0" err="1" smtClean="0"/>
              <a:t>pDDA</a:t>
            </a:r>
            <a:r>
              <a:rPr lang="en-US" sz="2800" dirty="0" smtClean="0"/>
              <a:t> </a:t>
            </a:r>
            <a:r>
              <a:rPr lang="en-US" sz="2800" dirty="0"/>
              <a:t>needs to be set up with subject and non-subject parameters, just like any approval </a:t>
            </a:r>
            <a:r>
              <a:rPr lang="en-US" sz="2800" dirty="0" smtClean="0"/>
              <a:t>plan.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We use the same profile of our approval </a:t>
            </a:r>
            <a:r>
              <a:rPr lang="en-US" sz="2800" dirty="0" smtClean="0"/>
              <a:t>plan </a:t>
            </a:r>
            <a:r>
              <a:rPr lang="en-US" sz="2800" dirty="0"/>
              <a:t>with YBP for the print DDA with Coutts.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2) </a:t>
            </a:r>
            <a:r>
              <a:rPr lang="en-US" sz="4000" dirty="0" smtClean="0"/>
              <a:t>Discovery </a:t>
            </a:r>
            <a:r>
              <a:rPr lang="en-US" sz="4000" dirty="0"/>
              <a:t>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1468315"/>
            <a:ext cx="7945550" cy="47086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Records need to be in </a:t>
            </a:r>
            <a:r>
              <a:rPr lang="en-US" sz="2200" dirty="0"/>
              <a:t>Primo for </a:t>
            </a:r>
            <a:r>
              <a:rPr lang="en-US" sz="2200" dirty="0" smtClean="0"/>
              <a:t>users to discover books </a:t>
            </a:r>
            <a:r>
              <a:rPr lang="en-US" sz="2200" dirty="0"/>
              <a:t>from the </a:t>
            </a:r>
            <a:r>
              <a:rPr lang="en-US" sz="2200" dirty="0" err="1" smtClean="0"/>
              <a:t>pDDA</a:t>
            </a:r>
            <a:r>
              <a:rPr lang="en-US" sz="2200" dirty="0" smtClean="0"/>
              <a:t> </a:t>
            </a:r>
            <a:r>
              <a:rPr lang="en-US" sz="2200" dirty="0"/>
              <a:t>service</a:t>
            </a:r>
            <a:r>
              <a:rPr lang="en-US" sz="2200" dirty="0" smtClean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We opted for books published from 2016 onward. </a:t>
            </a:r>
            <a:endParaRPr lang="en-US" sz="22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Our initial load included 19,888 bib records. In perspective, there are 2.8 million bib records in our </a:t>
            </a:r>
            <a:r>
              <a:rPr lang="en-US" sz="2200" dirty="0" smtClean="0"/>
              <a:t>Alma instance. </a:t>
            </a:r>
          </a:p>
          <a:p>
            <a:pPr lvl="1">
              <a:lnSpc>
                <a:spcPct val="100000"/>
              </a:lnSpc>
            </a:pPr>
            <a:r>
              <a:rPr lang="en-US" sz="2200" i="1" dirty="0" smtClean="0"/>
              <a:t>The </a:t>
            </a:r>
            <a:r>
              <a:rPr lang="en-US" sz="2200" i="1" dirty="0"/>
              <a:t>chance to discover these </a:t>
            </a:r>
            <a:r>
              <a:rPr lang="en-US" sz="2200" i="1" dirty="0" err="1" smtClean="0"/>
              <a:t>pDDA</a:t>
            </a:r>
            <a:r>
              <a:rPr lang="en-US" sz="2200" i="1" dirty="0" smtClean="0"/>
              <a:t> </a:t>
            </a:r>
            <a:r>
              <a:rPr lang="en-US" sz="2200" i="1" dirty="0"/>
              <a:t>records is less than 1%. (What about PCI records</a:t>
            </a:r>
            <a:r>
              <a:rPr lang="en-US" sz="2200" i="1" dirty="0" smtClean="0"/>
              <a:t>?)</a:t>
            </a:r>
          </a:p>
          <a:p>
            <a:pPr lvl="1">
              <a:lnSpc>
                <a:spcPct val="100000"/>
              </a:lnSpc>
            </a:pPr>
            <a:endParaRPr lang="en-US" sz="2200" i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We receive new book records on a weekly basis.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34144" y="1097280"/>
            <a:ext cx="2215310" cy="5355312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Books published 2016-</a:t>
            </a:r>
          </a:p>
          <a:p>
            <a:endParaRPr lang="en-US" sz="2400" dirty="0"/>
          </a:p>
          <a:p>
            <a:r>
              <a:rPr lang="en-US" sz="2400" dirty="0" smtClean="0"/>
              <a:t>19,888 bib records</a:t>
            </a:r>
          </a:p>
          <a:p>
            <a:endParaRPr lang="en-US" sz="2400" dirty="0"/>
          </a:p>
          <a:p>
            <a:r>
              <a:rPr lang="en-US" sz="2400" dirty="0" smtClean="0"/>
              <a:t>1% chance of discovery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50" y="1204124"/>
            <a:ext cx="1404249" cy="151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Primo, OASIS, and Alma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1468315"/>
            <a:ext cx="9177578" cy="47086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Ex </a:t>
            </a:r>
            <a:r>
              <a:rPr lang="en-US" sz="2800" dirty="0" err="1"/>
              <a:t>Libris</a:t>
            </a:r>
            <a:r>
              <a:rPr lang="en-US" sz="2800" dirty="0"/>
              <a:t> has created an Order API in Alma to work with OASIS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Order API </a:t>
            </a:r>
            <a:r>
              <a:rPr lang="en-US" sz="2800" dirty="0" smtClean="0"/>
              <a:t>auto-populates </a:t>
            </a:r>
            <a:r>
              <a:rPr lang="en-US" sz="2800" dirty="0"/>
              <a:t>an Order Form in Primo with bibliographic data (Title, ISBN), user name, and email address.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Ex </a:t>
            </a:r>
            <a:r>
              <a:rPr lang="en-US" sz="2800" dirty="0" err="1"/>
              <a:t>Libris</a:t>
            </a:r>
            <a:r>
              <a:rPr lang="en-US" sz="2800" dirty="0"/>
              <a:t> has created a scheduled job to update OASIS with our holdings in Alma on a daily basis to prevent unintentional duplicated orders between vendors.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3) </a:t>
            </a:r>
            <a:r>
              <a:rPr lang="en-US" sz="4000" dirty="0"/>
              <a:t>Workflow in Primo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/>
          </p:cNvPicPr>
          <p:nvPr/>
        </p:nvPicPr>
        <p:blipFill rotWithShape="1">
          <a:blip r:embed="rId2"/>
          <a:srcRect t="15762"/>
          <a:stretch/>
        </p:blipFill>
        <p:spPr bwMode="auto">
          <a:xfrm>
            <a:off x="1792682" y="1430056"/>
            <a:ext cx="8585172" cy="4432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951" y="4310126"/>
            <a:ext cx="7889479" cy="5549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</a:rPr>
              <a:t>pDDA</a:t>
            </a:r>
            <a:r>
              <a:rPr lang="en-US" sz="2800" dirty="0">
                <a:solidFill>
                  <a:schemeClr val="tx1"/>
                </a:solidFill>
              </a:rPr>
              <a:t> is meant for serendipitous discovery</a:t>
            </a:r>
          </a:p>
        </p:txBody>
      </p:sp>
    </p:spTree>
    <p:extLst>
      <p:ext uri="{BB962C8B-B14F-4D97-AF65-F5344CB8AC3E}">
        <p14:creationId xmlns:p14="http://schemas.microsoft.com/office/powerpoint/2010/main" val="28096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U Grid Theme">
  <a:themeElements>
    <a:clrScheme name="Custom 1">
      <a:dk1>
        <a:srgbClr val="043657"/>
      </a:dk1>
      <a:lt1>
        <a:sysClr val="window" lastClr="FFFFFF"/>
      </a:lt1>
      <a:dk2>
        <a:srgbClr val="043657"/>
      </a:dk2>
      <a:lt2>
        <a:srgbClr val="FFFFFF"/>
      </a:lt2>
      <a:accent1>
        <a:srgbClr val="57C1EA"/>
      </a:accent1>
      <a:accent2>
        <a:srgbClr val="83CDB8"/>
      </a:accent2>
      <a:accent3>
        <a:srgbClr val="E0E329"/>
      </a:accent3>
      <a:accent4>
        <a:srgbClr val="FCB24C"/>
      </a:accent4>
      <a:accent5>
        <a:srgbClr val="9264AA"/>
      </a:accent5>
      <a:accent6>
        <a:srgbClr val="FFD140"/>
      </a:accent6>
      <a:hlink>
        <a:srgbClr val="98C5EA"/>
      </a:hlink>
      <a:folHlink>
        <a:srgbClr val="838A8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u-powerpoint-grid-theme.pptx" id="{12C4EC66-DB00-4818-94CD-DA2F2AD5BC08}" vid="{676A65F6-7A23-4D55-A6CF-C742A65778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928</Words>
  <Application>Microsoft Office PowerPoint</Application>
  <PresentationFormat>Widescreen</PresentationFormat>
  <Paragraphs>200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SimSun</vt:lpstr>
      <vt:lpstr>Arial</vt:lpstr>
      <vt:lpstr>Calibri</vt:lpstr>
      <vt:lpstr>Century Gothic</vt:lpstr>
      <vt:lpstr>Times New Roman</vt:lpstr>
      <vt:lpstr>Wingdings</vt:lpstr>
      <vt:lpstr>ODU Grid Theme</vt:lpstr>
      <vt:lpstr>Print Books on Demand: How to Leverage Primo, OASIS, and Alma to Streamline Workflow</vt:lpstr>
      <vt:lpstr>Print Books on Demand (pDDA)</vt:lpstr>
      <vt:lpstr>What Is pDDA?</vt:lpstr>
      <vt:lpstr>Why Is pDDA Needed?</vt:lpstr>
      <vt:lpstr>How to Streamline pDDA Workflow</vt:lpstr>
      <vt:lpstr>1) pDDA Profile</vt:lpstr>
      <vt:lpstr>2) Discovery Records</vt:lpstr>
      <vt:lpstr>Primo, OASIS, and Alma</vt:lpstr>
      <vt:lpstr>3) Workflow in Primo</vt:lpstr>
      <vt:lpstr>Workflow in Primo </vt:lpstr>
      <vt:lpstr> </vt:lpstr>
      <vt:lpstr> </vt:lpstr>
      <vt:lpstr> </vt:lpstr>
      <vt:lpstr>4)  Workflow in Alma</vt:lpstr>
      <vt:lpstr> </vt:lpstr>
      <vt:lpstr> </vt:lpstr>
      <vt:lpstr> </vt:lpstr>
      <vt:lpstr> </vt:lpstr>
      <vt:lpstr>Receiving Process</vt:lpstr>
      <vt:lpstr>Circulation Process</vt:lpstr>
      <vt:lpstr>And, the user gets the book …</vt:lpstr>
      <vt:lpstr>Preliminary Data</vt:lpstr>
      <vt:lpstr>Orders by LC Classification</vt:lpstr>
      <vt:lpstr>Orders by User Group</vt:lpstr>
      <vt:lpstr>Turnaround Time</vt:lpstr>
      <vt:lpstr>Loan Data</vt:lpstr>
      <vt:lpstr>Thanks to pDDA Implementation Team!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Sullivan</dc:creator>
  <cp:lastModifiedBy>Wen, Shixing</cp:lastModifiedBy>
  <cp:revision>121</cp:revision>
  <cp:lastPrinted>2016-12-15T14:40:22Z</cp:lastPrinted>
  <dcterms:created xsi:type="dcterms:W3CDTF">2016-11-25T15:27:32Z</dcterms:created>
  <dcterms:modified xsi:type="dcterms:W3CDTF">2018-04-20T17:32:05Z</dcterms:modified>
</cp:coreProperties>
</file>