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258" r:id="rId6"/>
    <p:sldId id="259" r:id="rId7"/>
    <p:sldId id="260" r:id="rId8"/>
    <p:sldId id="261" r:id="rId9"/>
    <p:sldId id="267" r:id="rId10"/>
    <p:sldId id="263" r:id="rId11"/>
    <p:sldId id="265" r:id="rId12"/>
    <p:sldId id="264" r:id="rId13"/>
    <p:sldId id="266" r:id="rId1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706" autoAdjust="0"/>
  </p:normalViewPr>
  <p:slideViewPr>
    <p:cSldViewPr snapToGrid="0">
      <p:cViewPr varScale="1">
        <p:scale>
          <a:sx n="86" d="100"/>
          <a:sy n="86" d="100"/>
        </p:scale>
        <p:origin x="738" y="90"/>
      </p:cViewPr>
      <p:guideLst/>
    </p:cSldViewPr>
  </p:slid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1526873-3906-4312-A0CD-8CB7EF4C9BEB}" type="datetimeFigureOut">
              <a:rPr lang="en-US" smtClean="0"/>
              <a:t>9/16/2020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FD222B5-5B58-4D4D-9C96-E5A3BED4364F}" type="slidenum">
              <a:rPr lang="en-US" smtClean="0"/>
              <a:t>‹#›</a:t>
            </a:fld>
            <a:endParaRPr lang="en-US"/>
          </a:p>
        </p:txBody>
      </p:sp>
    </p:spTree>
    <p:extLst>
      <p:ext uri="{BB962C8B-B14F-4D97-AF65-F5344CB8AC3E}">
        <p14:creationId xmlns:p14="http://schemas.microsoft.com/office/powerpoint/2010/main" val="344821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222B5-5B58-4D4D-9C96-E5A3BED4364F}" type="slidenum">
              <a:rPr lang="en-US" smtClean="0"/>
              <a:t>1</a:t>
            </a:fld>
            <a:endParaRPr lang="en-US"/>
          </a:p>
        </p:txBody>
      </p:sp>
    </p:spTree>
    <p:extLst>
      <p:ext uri="{BB962C8B-B14F-4D97-AF65-F5344CB8AC3E}">
        <p14:creationId xmlns:p14="http://schemas.microsoft.com/office/powerpoint/2010/main" val="2531055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222B5-5B58-4D4D-9C96-E5A3BED4364F}" type="slidenum">
              <a:rPr lang="en-US" smtClean="0"/>
              <a:t>10</a:t>
            </a:fld>
            <a:endParaRPr lang="en-US"/>
          </a:p>
        </p:txBody>
      </p:sp>
    </p:spTree>
    <p:extLst>
      <p:ext uri="{BB962C8B-B14F-4D97-AF65-F5344CB8AC3E}">
        <p14:creationId xmlns:p14="http://schemas.microsoft.com/office/powerpoint/2010/main" val="6212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222B5-5B58-4D4D-9C96-E5A3BED4364F}" type="slidenum">
              <a:rPr lang="en-US" smtClean="0"/>
              <a:t>2</a:t>
            </a:fld>
            <a:endParaRPr lang="en-US"/>
          </a:p>
        </p:txBody>
      </p:sp>
    </p:spTree>
    <p:extLst>
      <p:ext uri="{BB962C8B-B14F-4D97-AF65-F5344CB8AC3E}">
        <p14:creationId xmlns:p14="http://schemas.microsoft.com/office/powerpoint/2010/main" val="341671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222B5-5B58-4D4D-9C96-E5A3BED4364F}" type="slidenum">
              <a:rPr lang="en-US" smtClean="0"/>
              <a:t>3</a:t>
            </a:fld>
            <a:endParaRPr lang="en-US"/>
          </a:p>
        </p:txBody>
      </p:sp>
    </p:spTree>
    <p:extLst>
      <p:ext uri="{BB962C8B-B14F-4D97-AF65-F5344CB8AC3E}">
        <p14:creationId xmlns:p14="http://schemas.microsoft.com/office/powerpoint/2010/main" val="192493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222B5-5B58-4D4D-9C96-E5A3BED4364F}" type="slidenum">
              <a:rPr lang="en-US" smtClean="0"/>
              <a:t>4</a:t>
            </a:fld>
            <a:endParaRPr lang="en-US"/>
          </a:p>
        </p:txBody>
      </p:sp>
    </p:spTree>
    <p:extLst>
      <p:ext uri="{BB962C8B-B14F-4D97-AF65-F5344CB8AC3E}">
        <p14:creationId xmlns:p14="http://schemas.microsoft.com/office/powerpoint/2010/main" val="210328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222B5-5B58-4D4D-9C96-E5A3BED4364F}" type="slidenum">
              <a:rPr lang="en-US" smtClean="0"/>
              <a:t>5</a:t>
            </a:fld>
            <a:endParaRPr lang="en-US"/>
          </a:p>
        </p:txBody>
      </p:sp>
    </p:spTree>
    <p:extLst>
      <p:ext uri="{BB962C8B-B14F-4D97-AF65-F5344CB8AC3E}">
        <p14:creationId xmlns:p14="http://schemas.microsoft.com/office/powerpoint/2010/main" val="409011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satisfaction</a:t>
            </a:r>
          </a:p>
          <a:p>
            <a:r>
              <a:rPr lang="en-US" dirty="0" smtClean="0"/>
              <a:t>Aesthetically, Rialto is a pleasure to use, particularly in comparison with GOBI.  If you like analogies, I might think about cars. My sixteen year old Subaru gets me where I need to go safely and efficiently. My three year old Subaru talks to my iPhone and has cameras all over the place to help me back up and stay in my lane. It can stop itself if I’m inattentive and it lets me do all kinds of tricks with voice controls. Both are very good cars (the old guy has 250,000 miles on it!), but there’s a clear winner in terms of convenience, extra safety, and just plain fun stuff.</a:t>
            </a:r>
          </a:p>
          <a:p>
            <a:endParaRPr lang="en-US" dirty="0"/>
          </a:p>
        </p:txBody>
      </p:sp>
      <p:sp>
        <p:nvSpPr>
          <p:cNvPr id="4" name="Slide Number Placeholder 3"/>
          <p:cNvSpPr>
            <a:spLocks noGrp="1"/>
          </p:cNvSpPr>
          <p:nvPr>
            <p:ph type="sldNum" sz="quarter" idx="10"/>
          </p:nvPr>
        </p:nvSpPr>
        <p:spPr/>
        <p:txBody>
          <a:bodyPr/>
          <a:lstStyle/>
          <a:p>
            <a:fld id="{8FD222B5-5B58-4D4D-9C96-E5A3BED4364F}" type="slidenum">
              <a:rPr lang="en-US" smtClean="0"/>
              <a:t>6</a:t>
            </a:fld>
            <a:endParaRPr lang="en-US"/>
          </a:p>
        </p:txBody>
      </p:sp>
    </p:spTree>
    <p:extLst>
      <p:ext uri="{BB962C8B-B14F-4D97-AF65-F5344CB8AC3E}">
        <p14:creationId xmlns:p14="http://schemas.microsoft.com/office/powerpoint/2010/main" val="1245066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is in reach without a lot of clicking away from the record for the title you’re evaluating...For most titles, a book description, reviews, awards, </a:t>
            </a:r>
            <a:r>
              <a:rPr lang="en-US" dirty="0" err="1" smtClean="0"/>
              <a:t>etc</a:t>
            </a:r>
            <a:r>
              <a:rPr lang="en-US" dirty="0" smtClean="0"/>
              <a:t> are available in the right hand pane. </a:t>
            </a:r>
          </a:p>
          <a:p>
            <a:r>
              <a:rPr lang="en-US" dirty="0" smtClean="0"/>
              <a:t>•	~~The facets/filters are strong. I particularly like the LC classification break-outs, the ability to filter by license type, and the interdisciplinary break-outs (though I’d like to understand how they make the decisions about what goes into the various categories)</a:t>
            </a:r>
          </a:p>
          <a:p>
            <a:r>
              <a:rPr lang="en-US" dirty="0" smtClean="0"/>
              <a:t>•	~~Also, the very obvious “holdings in your institution” feature is very helpful (even though it’s occasionally haunted by ghosts 😊)</a:t>
            </a:r>
          </a:p>
          <a:p>
            <a:r>
              <a:rPr lang="en-US" dirty="0" smtClean="0"/>
              <a:t>•	~~Really like the interested user feature which lets us select multiple interested users from an NU directory. Also like •	E-book records are activated much quicker (usually next day), which is very helpful for reserves especially; great turn-around time.</a:t>
            </a:r>
          </a:p>
          <a:p>
            <a:r>
              <a:rPr lang="en-US" dirty="0" smtClean="0"/>
              <a:t>Though – metadata is only hands off if you accept the records as they come-some are only brief -There is a lack of consistency in the bibliographic records from the different providers.  We upgrade our Rialto records (add subjects, additional entries, varying forms of title, call numbers, etc.)</a:t>
            </a:r>
          </a:p>
          <a:p>
            <a:endParaRPr lang="en-US" dirty="0"/>
          </a:p>
        </p:txBody>
      </p:sp>
      <p:sp>
        <p:nvSpPr>
          <p:cNvPr id="4" name="Slide Number Placeholder 3"/>
          <p:cNvSpPr>
            <a:spLocks noGrp="1"/>
          </p:cNvSpPr>
          <p:nvPr>
            <p:ph type="sldNum" sz="quarter" idx="10"/>
          </p:nvPr>
        </p:nvSpPr>
        <p:spPr/>
        <p:txBody>
          <a:bodyPr/>
          <a:lstStyle/>
          <a:p>
            <a:fld id="{8FD222B5-5B58-4D4D-9C96-E5A3BED4364F}" type="slidenum">
              <a:rPr lang="en-US" smtClean="0"/>
              <a:t>7</a:t>
            </a:fld>
            <a:endParaRPr lang="en-US"/>
          </a:p>
        </p:txBody>
      </p:sp>
    </p:spTree>
    <p:extLst>
      <p:ext uri="{BB962C8B-B14F-4D97-AF65-F5344CB8AC3E}">
        <p14:creationId xmlns:p14="http://schemas.microsoft.com/office/powerpoint/2010/main" val="33399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lot going on behind the scenes that I don’t understand, particularly with setting up feeds and rankings. Happily, this isn’t something you have to do every week, so that’s a good thing. I think some really solid user documentation could correct a number of these issues. My pet peeve issue...I can’t understand why one would leave a check box unchecked to make sure that Rialto scans our institutional holdings. (Thankfully, I think they’re going to take my suggestion for a fix.)</a:t>
            </a:r>
          </a:p>
          <a:p>
            <a:r>
              <a:rPr lang="en-US" dirty="0" smtClean="0"/>
              <a:t>Collection awareness – knowing which packages a book is in</a:t>
            </a:r>
          </a:p>
          <a:p>
            <a:r>
              <a:rPr lang="en-US" dirty="0" smtClean="0"/>
              <a:t>Later in 2021 or beyond – this one isn’t as well-defined as the others. </a:t>
            </a:r>
          </a:p>
          <a:p>
            <a:r>
              <a:rPr lang="en-US" dirty="0" smtClean="0"/>
              <a:t>There is a new feed mechanism for seeing E titles for P titles you already own that is just recently released. The ability to notify for items in a list is still planned for 2021.</a:t>
            </a:r>
          </a:p>
          <a:p>
            <a:endParaRPr lang="en-US" dirty="0"/>
          </a:p>
        </p:txBody>
      </p:sp>
      <p:sp>
        <p:nvSpPr>
          <p:cNvPr id="4" name="Slide Number Placeholder 3"/>
          <p:cNvSpPr>
            <a:spLocks noGrp="1"/>
          </p:cNvSpPr>
          <p:nvPr>
            <p:ph type="sldNum" sz="quarter" idx="10"/>
          </p:nvPr>
        </p:nvSpPr>
        <p:spPr/>
        <p:txBody>
          <a:bodyPr/>
          <a:lstStyle/>
          <a:p>
            <a:fld id="{8FD222B5-5B58-4D4D-9C96-E5A3BED4364F}" type="slidenum">
              <a:rPr lang="en-US" smtClean="0"/>
              <a:t>8</a:t>
            </a:fld>
            <a:endParaRPr lang="en-US"/>
          </a:p>
        </p:txBody>
      </p:sp>
    </p:spTree>
    <p:extLst>
      <p:ext uri="{BB962C8B-B14F-4D97-AF65-F5344CB8AC3E}">
        <p14:creationId xmlns:p14="http://schemas.microsoft.com/office/powerpoint/2010/main" val="412983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THESE ARE IN COMPARISON TO EXISTING TOOLS</a:t>
            </a:r>
          </a:p>
          <a:p>
            <a:r>
              <a:rPr lang="en-US" dirty="0" smtClean="0"/>
              <a:t> </a:t>
            </a:r>
          </a:p>
          <a:p>
            <a:r>
              <a:rPr lang="en-US" dirty="0" smtClean="0"/>
              <a:t>•   not all available titles showing up right away (e.g. discrepancy between GOBI and Rialto records at the beginning)</a:t>
            </a:r>
          </a:p>
          <a:p>
            <a:r>
              <a:rPr lang="en-US" smtClean="0"/>
              <a:t>The </a:t>
            </a:r>
            <a:r>
              <a:rPr lang="en-US" dirty="0" smtClean="0"/>
              <a:t>notes fields in private and shared lists (whine, whine, whine!)</a:t>
            </a:r>
          </a:p>
          <a:p>
            <a:r>
              <a:rPr lang="en-US" dirty="0" smtClean="0"/>
              <a:t>•   Feedback about which partner libraries have purchased a title (and which format they’ve purchased)</a:t>
            </a:r>
          </a:p>
          <a:p>
            <a:r>
              <a:rPr lang="en-US" dirty="0" smtClean="0"/>
              <a:t>•   I’ve always liked the various lists their folks have assembled...Spotlight Lists, etc.</a:t>
            </a:r>
          </a:p>
          <a:p>
            <a:r>
              <a:rPr lang="en-US" dirty="0" smtClean="0"/>
              <a:t>•   If possible, flagging of titles by NU authors.</a:t>
            </a:r>
          </a:p>
          <a:p>
            <a:r>
              <a:rPr lang="en-US" dirty="0" smtClean="0"/>
              <a:t>•   Alphabetization of that danged primary subject list (whine, whine, whine!)  Religion, Physics, Default, Political Science...really?</a:t>
            </a:r>
          </a:p>
          <a:p>
            <a:r>
              <a:rPr lang="en-US" dirty="0" smtClean="0"/>
              <a:t>•   unclear terminology – again, fixable with some good documentation. In several instances, John Larson had to translate some of the categories used for ranking. Can’t remember if this is the one, I have it written somewhere, but, for example, he said “predicted to be popular” really means...(larger point, my interpretation of some of the ranking boosts was entirely different from theirs).</a:t>
            </a:r>
          </a:p>
          <a:p>
            <a:endParaRPr lang="en-US" dirty="0"/>
          </a:p>
        </p:txBody>
      </p:sp>
      <p:sp>
        <p:nvSpPr>
          <p:cNvPr id="4" name="Slide Number Placeholder 3"/>
          <p:cNvSpPr>
            <a:spLocks noGrp="1"/>
          </p:cNvSpPr>
          <p:nvPr>
            <p:ph type="sldNum" sz="quarter" idx="10"/>
          </p:nvPr>
        </p:nvSpPr>
        <p:spPr/>
        <p:txBody>
          <a:bodyPr/>
          <a:lstStyle/>
          <a:p>
            <a:fld id="{8FD222B5-5B58-4D4D-9C96-E5A3BED4364F}" type="slidenum">
              <a:rPr lang="en-US" smtClean="0"/>
              <a:t>9</a:t>
            </a:fld>
            <a:endParaRPr lang="en-US"/>
          </a:p>
        </p:txBody>
      </p:sp>
    </p:spTree>
    <p:extLst>
      <p:ext uri="{BB962C8B-B14F-4D97-AF65-F5344CB8AC3E}">
        <p14:creationId xmlns:p14="http://schemas.microsoft.com/office/powerpoint/2010/main" val="1306278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9/16/2020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9/16/2020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9/16/2020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9/16/2020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Rialto at Northeastern:</a:t>
            </a:r>
            <a:br>
              <a:rPr lang="en-US" dirty="0"/>
            </a:br>
            <a:endParaRPr lang="en-US" dirty="0"/>
          </a:p>
        </p:txBody>
      </p:sp>
      <p:sp>
        <p:nvSpPr>
          <p:cNvPr id="3" name="Subtitle 2"/>
          <p:cNvSpPr>
            <a:spLocks noGrp="1"/>
          </p:cNvSpPr>
          <p:nvPr>
            <p:ph type="subTitle" idx="1"/>
          </p:nvPr>
        </p:nvSpPr>
        <p:spPr/>
        <p:txBody>
          <a:bodyPr/>
          <a:lstStyle/>
          <a:p>
            <a:r>
              <a:rPr lang="en-US" dirty="0"/>
              <a:t>Bringing Selection into Alma &amp; into the 21st Century!</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3018">
            <a:off x="273269" y="5150069"/>
            <a:ext cx="3543535" cy="772722"/>
          </a:xfrm>
          <a:prstGeom prst="rect">
            <a:avLst/>
          </a:prstGeom>
        </p:spPr>
      </p:pic>
      <p:pic>
        <p:nvPicPr>
          <p:cNvPr id="6" name="Picture 5"/>
          <p:cNvPicPr>
            <a:picLocks noChangeAspect="1"/>
          </p:cNvPicPr>
          <p:nvPr/>
        </p:nvPicPr>
        <p:blipFill>
          <a:blip r:embed="rId4"/>
          <a:stretch>
            <a:fillRect/>
          </a:stretch>
        </p:blipFill>
        <p:spPr>
          <a:xfrm rot="21431663">
            <a:off x="8869680" y="4572000"/>
            <a:ext cx="1956771" cy="1021391"/>
          </a:xfrm>
          <a:prstGeom prst="rect">
            <a:avLst/>
          </a:prstGeom>
        </p:spPr>
      </p:pic>
    </p:spTree>
    <p:extLst>
      <p:ext uri="{BB962C8B-B14F-4D97-AF65-F5344CB8AC3E}">
        <p14:creationId xmlns:p14="http://schemas.microsoft.com/office/powerpoint/2010/main" val="3609883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
            </a:r>
            <a:br>
              <a:rPr lang="en-US" sz="4000" dirty="0"/>
            </a:br>
            <a:r>
              <a:rPr lang="en-US" sz="4000" dirty="0" smtClean="0"/>
              <a:t/>
            </a:r>
            <a:br>
              <a:rPr lang="en-US" sz="4000" dirty="0" smtClean="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6000" b="1" dirty="0">
                <a:latin typeface="Freestyle Script" panose="030804020302050B0404" pitchFamily="66" charset="0"/>
              </a:rPr>
              <a:t>THANKS!</a:t>
            </a:r>
            <a:br>
              <a:rPr lang="en-US" sz="6000" b="1" dirty="0">
                <a:latin typeface="Freestyle Script" panose="030804020302050B0404" pitchFamily="66" charset="0"/>
              </a:rPr>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dirty="0" smtClean="0"/>
              <a:t/>
            </a:r>
            <a:br>
              <a:rPr lang="en-US" dirty="0" smtClean="0"/>
            </a:br>
            <a:endParaRPr lang="en-US" dirty="0"/>
          </a:p>
        </p:txBody>
      </p:sp>
      <p:sp>
        <p:nvSpPr>
          <p:cNvPr id="3" name="Content Placeholder 2"/>
          <p:cNvSpPr>
            <a:spLocks noGrp="1"/>
          </p:cNvSpPr>
          <p:nvPr>
            <p:ph sz="quarter" idx="13"/>
          </p:nvPr>
        </p:nvSpPr>
        <p:spPr/>
        <p:txBody>
          <a:bodyPr>
            <a:normAutofit/>
          </a:bodyPr>
          <a:lstStyle/>
          <a:p>
            <a:pPr marL="0" indent="0">
              <a:buNone/>
            </a:pPr>
            <a:r>
              <a:rPr lang="en-US" sz="3600" dirty="0"/>
              <a:t>Contact Info:  Janet B. Morrow</a:t>
            </a:r>
          </a:p>
          <a:p>
            <a:pPr marL="0" indent="0">
              <a:buNone/>
            </a:pPr>
            <a:r>
              <a:rPr lang="en-US" sz="3600" dirty="0"/>
              <a:t>                               j.morrow@northeastern.edu</a:t>
            </a:r>
          </a:p>
          <a:p>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3" y="5692230"/>
            <a:ext cx="3121573" cy="680707"/>
          </a:xfrm>
          <a:prstGeom prst="rect">
            <a:avLst/>
          </a:prstGeom>
        </p:spPr>
      </p:pic>
    </p:spTree>
    <p:extLst>
      <p:ext uri="{BB962C8B-B14F-4D97-AF65-F5344CB8AC3E}">
        <p14:creationId xmlns:p14="http://schemas.microsoft.com/office/powerpoint/2010/main" val="182304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69" y="685800"/>
            <a:ext cx="6453033" cy="995855"/>
          </a:xfrm>
        </p:spPr>
        <p:txBody>
          <a:bodyPr/>
          <a:lstStyle/>
          <a:p>
            <a:r>
              <a:rPr lang="en-US" dirty="0"/>
              <a:t>Northeastern 101</a:t>
            </a:r>
          </a:p>
        </p:txBody>
      </p:sp>
      <p:pic>
        <p:nvPicPr>
          <p:cNvPr id="5" name="Picture Placeholder 4"/>
          <p:cNvPicPr>
            <a:picLocks noGrp="1" noChangeAspect="1"/>
          </p:cNvPicPr>
          <p:nvPr>
            <p:ph type="pic" idx="1"/>
          </p:nvPr>
        </p:nvPicPr>
        <p:blipFill>
          <a:blip r:embed="rId3"/>
          <a:srcRect l="12653" r="12653"/>
          <a:stretch>
            <a:fillRect/>
          </a:stretch>
        </p:blipFill>
        <p:spPr>
          <a:prstGeom prst="rect">
            <a:avLst/>
          </a:prstGeom>
        </p:spPr>
      </p:pic>
      <p:sp>
        <p:nvSpPr>
          <p:cNvPr id="4" name="Text Placeholder 3"/>
          <p:cNvSpPr>
            <a:spLocks noGrp="1"/>
          </p:cNvSpPr>
          <p:nvPr>
            <p:ph type="body" sz="half" idx="2"/>
          </p:nvPr>
        </p:nvSpPr>
        <p:spPr/>
        <p:txBody>
          <a:bodyPr>
            <a:normAutofit fontScale="92500" lnSpcReduction="20000"/>
          </a:bodyPr>
          <a:lstStyle/>
          <a:p>
            <a:pPr marL="285750" indent="-285750" algn="l">
              <a:buFontTx/>
              <a:buChar char="•"/>
            </a:pPr>
            <a:r>
              <a:rPr lang="en-US" altLang="en-US" dirty="0"/>
              <a:t>Medium sized private University</a:t>
            </a:r>
          </a:p>
          <a:p>
            <a:pPr marL="285750" indent="-285750" algn="l">
              <a:buFontTx/>
              <a:buChar char="•"/>
            </a:pPr>
            <a:r>
              <a:rPr lang="en-US" altLang="en-US" dirty="0"/>
              <a:t>Ca 36,000 student fte</a:t>
            </a:r>
          </a:p>
          <a:p>
            <a:pPr marL="285750" indent="-285750" algn="l">
              <a:buFontTx/>
              <a:buChar char="•"/>
            </a:pPr>
            <a:r>
              <a:rPr lang="en-US" altLang="en-US" dirty="0"/>
              <a:t>Main campus in Boston</a:t>
            </a:r>
          </a:p>
          <a:p>
            <a:pPr marL="285750" indent="-285750" algn="l">
              <a:buFontTx/>
              <a:buChar char="•"/>
            </a:pPr>
            <a:r>
              <a:rPr lang="en-US" altLang="en-US" dirty="0"/>
              <a:t>7 remote sites &amp; 3 research institutes</a:t>
            </a:r>
          </a:p>
          <a:p>
            <a:pPr marL="285750" indent="-285750" algn="l">
              <a:buFontTx/>
              <a:buChar char="•"/>
            </a:pPr>
            <a:r>
              <a:rPr lang="en-US" altLang="en-US" dirty="0"/>
              <a:t>20 Selectors…</a:t>
            </a:r>
          </a:p>
          <a:p>
            <a:pPr marL="285750" indent="-285750" algn="l">
              <a:buFontTx/>
              <a:buChar char="•"/>
            </a:pPr>
            <a:r>
              <a:rPr lang="en-US" altLang="en-US" dirty="0"/>
              <a:t>…covering ca 65 subjects</a:t>
            </a:r>
          </a:p>
        </p:txBody>
      </p:sp>
      <p:pic>
        <p:nvPicPr>
          <p:cNvPr id="6" name="Picture 5"/>
          <p:cNvPicPr>
            <a:picLocks noChangeAspect="1"/>
          </p:cNvPicPr>
          <p:nvPr/>
        </p:nvPicPr>
        <p:blipFill>
          <a:blip r:embed="rId4"/>
          <a:stretch>
            <a:fillRect/>
          </a:stretch>
        </p:blipFill>
        <p:spPr>
          <a:xfrm>
            <a:off x="0" y="5710722"/>
            <a:ext cx="2680138" cy="585848"/>
          </a:xfrm>
          <a:prstGeom prst="rect">
            <a:avLst/>
          </a:prstGeom>
        </p:spPr>
      </p:pic>
    </p:spTree>
    <p:extLst>
      <p:ext uri="{BB962C8B-B14F-4D97-AF65-F5344CB8AC3E}">
        <p14:creationId xmlns:p14="http://schemas.microsoft.com/office/powerpoint/2010/main" val="2821116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
            </a:r>
            <a:br>
              <a:rPr lang="en-US" sz="4000" dirty="0" smtClean="0"/>
            </a:br>
            <a:r>
              <a:rPr lang="en-US" sz="4000" dirty="0" smtClean="0"/>
              <a:t>Motivations </a:t>
            </a:r>
            <a:r>
              <a:rPr lang="en-US" sz="4000" dirty="0"/>
              <a:t>for becoming Dev Partners</a:t>
            </a:r>
            <a:r>
              <a:rPr lang="en-US" dirty="0"/>
              <a:t/>
            </a:r>
            <a:br>
              <a:rPr lang="en-US" dirty="0"/>
            </a:br>
            <a:endParaRPr lang="en-US" dirty="0"/>
          </a:p>
        </p:txBody>
      </p:sp>
      <p:sp>
        <p:nvSpPr>
          <p:cNvPr id="3" name="Content Placeholder 2"/>
          <p:cNvSpPr>
            <a:spLocks noGrp="1"/>
          </p:cNvSpPr>
          <p:nvPr>
            <p:ph sz="quarter" idx="13"/>
          </p:nvPr>
        </p:nvSpPr>
        <p:spPr/>
        <p:txBody>
          <a:bodyPr/>
          <a:lstStyle/>
          <a:p>
            <a:pPr marL="0" indent="0">
              <a:buNone/>
            </a:pPr>
            <a:r>
              <a:rPr lang="en-US" dirty="0"/>
              <a:t>Existing Landscape</a:t>
            </a:r>
          </a:p>
          <a:p>
            <a:r>
              <a:rPr lang="en-US" dirty="0"/>
              <a:t>There is no single place for Selectors to see all possible purchase options. </a:t>
            </a:r>
          </a:p>
          <a:p>
            <a:r>
              <a:rPr lang="en-US" dirty="0"/>
              <a:t>Orders are submitted through too many different workflows.</a:t>
            </a:r>
          </a:p>
          <a:p>
            <a:r>
              <a:rPr lang="en-US" dirty="0"/>
              <a:t>Selectors must remember lots of details &amp; check lots of places to avoid duplications.</a:t>
            </a:r>
          </a:p>
          <a:p>
            <a:r>
              <a:rPr lang="en-US" dirty="0"/>
              <a:t>We need to make it easier for Selectors to do selection.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3" y="5692230"/>
            <a:ext cx="3121573" cy="680707"/>
          </a:xfrm>
          <a:prstGeom prst="rect">
            <a:avLst/>
          </a:prstGeom>
        </p:spPr>
      </p:pic>
    </p:spTree>
    <p:extLst>
      <p:ext uri="{BB962C8B-B14F-4D97-AF65-F5344CB8AC3E}">
        <p14:creationId xmlns:p14="http://schemas.microsoft.com/office/powerpoint/2010/main" val="1655009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Motivations </a:t>
            </a:r>
            <a:r>
              <a:rPr lang="en-US" sz="4000" dirty="0"/>
              <a:t>(continued)</a:t>
            </a:r>
            <a:br>
              <a:rPr lang="en-US" sz="4000" dirty="0"/>
            </a:br>
            <a:r>
              <a:rPr lang="en-US" dirty="0" smtClean="0"/>
              <a:t/>
            </a:r>
            <a:br>
              <a:rPr lang="en-US" dirty="0" smtClean="0"/>
            </a:br>
            <a:endParaRPr lang="en-US" dirty="0"/>
          </a:p>
        </p:txBody>
      </p:sp>
      <p:sp>
        <p:nvSpPr>
          <p:cNvPr id="3" name="Content Placeholder 2"/>
          <p:cNvSpPr>
            <a:spLocks noGrp="1"/>
          </p:cNvSpPr>
          <p:nvPr>
            <p:ph sz="quarter" idx="13"/>
          </p:nvPr>
        </p:nvSpPr>
        <p:spPr/>
        <p:txBody>
          <a:bodyPr/>
          <a:lstStyle/>
          <a:p>
            <a:pPr marL="0" indent="0">
              <a:buNone/>
            </a:pPr>
            <a:r>
              <a:rPr lang="en-US" dirty="0"/>
              <a:t>Why we got involved: </a:t>
            </a:r>
          </a:p>
          <a:p>
            <a:r>
              <a:rPr lang="en-US" dirty="0" smtClean="0"/>
              <a:t>Encourage </a:t>
            </a:r>
            <a:r>
              <a:rPr lang="en-US" dirty="0"/>
              <a:t>development of an intuitive space for Selectors in Alma.</a:t>
            </a:r>
          </a:p>
          <a:p>
            <a:r>
              <a:rPr lang="en-US" dirty="0"/>
              <a:t>Have an influence on the development of the product.</a:t>
            </a:r>
          </a:p>
          <a:p>
            <a:r>
              <a:rPr lang="en-US" dirty="0"/>
              <a:t>Voice the needs of an e-focused library.</a:t>
            </a:r>
          </a:p>
          <a:p>
            <a:r>
              <a:rPr lang="en-US" dirty="0"/>
              <a:t>Existing investment in other </a:t>
            </a:r>
            <a:r>
              <a:rPr lang="en-US" dirty="0" err="1"/>
              <a:t>ExLibris</a:t>
            </a:r>
            <a:r>
              <a:rPr lang="en-US" dirty="0"/>
              <a:t> products.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3" y="5692230"/>
            <a:ext cx="3121573" cy="680707"/>
          </a:xfrm>
          <a:prstGeom prst="rect">
            <a:avLst/>
          </a:prstGeom>
        </p:spPr>
      </p:pic>
    </p:spTree>
    <p:extLst>
      <p:ext uri="{BB962C8B-B14F-4D97-AF65-F5344CB8AC3E}">
        <p14:creationId xmlns:p14="http://schemas.microsoft.com/office/powerpoint/2010/main" val="1444319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Timeline </a:t>
            </a:r>
            <a:r>
              <a:rPr lang="en-US" sz="4000" dirty="0"/>
              <a:t>for Northeastern’s involvement</a:t>
            </a:r>
            <a:br>
              <a:rPr lang="en-US" sz="4000" dirty="0"/>
            </a:br>
            <a:r>
              <a:rPr lang="en-US" sz="4000" dirty="0"/>
              <a:t/>
            </a:r>
            <a:br>
              <a:rPr lang="en-US" sz="4000" dirty="0"/>
            </a:br>
            <a:r>
              <a:rPr lang="en-US" dirty="0" smtClean="0"/>
              <a:t/>
            </a:r>
            <a:br>
              <a:rPr lang="en-US" dirty="0" smtClean="0"/>
            </a:br>
            <a:endParaRPr lang="en-US" dirty="0"/>
          </a:p>
        </p:txBody>
      </p:sp>
      <p:sp>
        <p:nvSpPr>
          <p:cNvPr id="3" name="Content Placeholder 2"/>
          <p:cNvSpPr>
            <a:spLocks noGrp="1"/>
          </p:cNvSpPr>
          <p:nvPr>
            <p:ph sz="quarter" idx="13"/>
          </p:nvPr>
        </p:nvSpPr>
        <p:spPr/>
        <p:txBody>
          <a:bodyPr/>
          <a:lstStyle/>
          <a:p>
            <a:r>
              <a:rPr lang="en-US" dirty="0"/>
              <a:t>May </a:t>
            </a:r>
            <a:r>
              <a:rPr lang="en-US" dirty="0" smtClean="0"/>
              <a:t>2018 </a:t>
            </a:r>
            <a:r>
              <a:rPr lang="en-US" dirty="0"/>
              <a:t>-  the idea is brought to NU</a:t>
            </a:r>
          </a:p>
          <a:p>
            <a:r>
              <a:rPr lang="en-US" dirty="0"/>
              <a:t>June </a:t>
            </a:r>
            <a:r>
              <a:rPr lang="en-US" dirty="0" smtClean="0"/>
              <a:t> 2018-we </a:t>
            </a:r>
            <a:r>
              <a:rPr lang="en-US" dirty="0"/>
              <a:t>sign on as development partners</a:t>
            </a:r>
          </a:p>
          <a:p>
            <a:r>
              <a:rPr lang="en-US" dirty="0"/>
              <a:t>Oct 2018 – kickoff meeting in Ann Arbor</a:t>
            </a:r>
          </a:p>
          <a:p>
            <a:r>
              <a:rPr lang="en-US" dirty="0"/>
              <a:t>March 2019 – testing the first release</a:t>
            </a:r>
          </a:p>
          <a:p>
            <a:r>
              <a:rPr lang="en-US" dirty="0"/>
              <a:t>Jan 2020 – Onboarding starts </a:t>
            </a:r>
          </a:p>
          <a:p>
            <a:r>
              <a:rPr lang="en-US" dirty="0"/>
              <a:t>May 2020-we </a:t>
            </a:r>
            <a:r>
              <a:rPr lang="en-US" dirty="0" err="1"/>
              <a:t>onboarded</a:t>
            </a:r>
            <a:r>
              <a:rPr lang="en-US" dirty="0"/>
              <a:t> – we were kind of last!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3" y="5692230"/>
            <a:ext cx="3121573" cy="680707"/>
          </a:xfrm>
          <a:prstGeom prst="rect">
            <a:avLst/>
          </a:prstGeom>
        </p:spPr>
      </p:pic>
    </p:spTree>
    <p:extLst>
      <p:ext uri="{BB962C8B-B14F-4D97-AF65-F5344CB8AC3E}">
        <p14:creationId xmlns:p14="http://schemas.microsoft.com/office/powerpoint/2010/main" val="242996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dirty="0" smtClean="0"/>
              <a:t>Rialto </a:t>
            </a:r>
            <a:r>
              <a:rPr lang="en-US" sz="4000" dirty="0"/>
              <a:t>– what we like now and what we’re awaiting</a:t>
            </a:r>
            <a:r>
              <a:rPr lang="en-US" dirty="0"/>
              <a:t/>
            </a:r>
            <a:br>
              <a:rPr lang="en-US" dirty="0"/>
            </a:br>
            <a:endParaRPr lang="en-US" dirty="0"/>
          </a:p>
        </p:txBody>
      </p:sp>
      <p:pic>
        <p:nvPicPr>
          <p:cNvPr id="3" name="Picture 2" descr="Defer a function call (with return value) · YourBasic 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854" y="2125719"/>
            <a:ext cx="4937910" cy="2908738"/>
          </a:xfrm>
          <a:prstGeom prst="rect">
            <a:avLst/>
          </a:prstGeom>
        </p:spPr>
      </p:pic>
    </p:spTree>
    <p:extLst>
      <p:ext uri="{BB962C8B-B14F-4D97-AF65-F5344CB8AC3E}">
        <p14:creationId xmlns:p14="http://schemas.microsoft.com/office/powerpoint/2010/main" val="379028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what we like now…</a:t>
            </a:r>
            <a:r>
              <a:rPr lang="en-US" sz="4000" dirty="0"/>
              <a:t/>
            </a:r>
            <a:br>
              <a:rPr lang="en-US" sz="4000" dirty="0"/>
            </a:br>
            <a:r>
              <a:rPr lang="en-US" dirty="0" smtClean="0"/>
              <a:t/>
            </a:r>
            <a:br>
              <a:rPr lang="en-US" dirty="0" smtClean="0"/>
            </a:b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t>Needed information is in one screen</a:t>
            </a:r>
          </a:p>
          <a:p>
            <a:r>
              <a:rPr lang="en-US" dirty="0"/>
              <a:t>Facets/filters strong point</a:t>
            </a:r>
          </a:p>
          <a:p>
            <a:r>
              <a:rPr lang="en-US" dirty="0"/>
              <a:t>Holdings integration – all in one place</a:t>
            </a:r>
          </a:p>
          <a:p>
            <a:r>
              <a:rPr lang="en-US" dirty="0"/>
              <a:t>Icons showing items are already in </a:t>
            </a:r>
            <a:r>
              <a:rPr lang="en-US" dirty="0" smtClean="0"/>
              <a:t>lists</a:t>
            </a:r>
          </a:p>
          <a:p>
            <a:r>
              <a:rPr lang="en-US" dirty="0" smtClean="0"/>
              <a:t>Can order from multiple funds in a single cart</a:t>
            </a:r>
            <a:endParaRPr lang="en-US" dirty="0"/>
          </a:p>
          <a:p>
            <a:r>
              <a:rPr lang="en-US" dirty="0"/>
              <a:t>“Interested User” functionality – easy and efficient</a:t>
            </a:r>
          </a:p>
          <a:p>
            <a:r>
              <a:rPr lang="en-US" dirty="0"/>
              <a:t>E-book activation faster</a:t>
            </a:r>
          </a:p>
          <a:p>
            <a:r>
              <a:rPr lang="en-US" dirty="0"/>
              <a:t>Tech Services workflow – mostly “hands off”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3" y="5692230"/>
            <a:ext cx="3121573" cy="680707"/>
          </a:xfrm>
          <a:prstGeom prst="rect">
            <a:avLst/>
          </a:prstGeom>
        </p:spPr>
      </p:pic>
    </p:spTree>
    <p:extLst>
      <p:ext uri="{BB962C8B-B14F-4D97-AF65-F5344CB8AC3E}">
        <p14:creationId xmlns:p14="http://schemas.microsoft.com/office/powerpoint/2010/main" val="69781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
            </a:r>
            <a:br>
              <a:rPr lang="en-US" sz="4000" dirty="0"/>
            </a:br>
            <a:r>
              <a:rPr lang="en-US" sz="4000" dirty="0" smtClean="0"/>
              <a:t/>
            </a:r>
            <a:br>
              <a:rPr lang="en-US" sz="4000" dirty="0" smtClean="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smtClean="0"/>
              <a:t/>
            </a:r>
            <a:br>
              <a:rPr lang="en-US" sz="4000" dirty="0" smtClean="0"/>
            </a:br>
            <a:r>
              <a:rPr lang="en-US" sz="4000" dirty="0" smtClean="0"/>
              <a:t>what we’re awaiting (SCHEDULED)…</a:t>
            </a:r>
            <a:r>
              <a:rPr lang="en-US" sz="4000" dirty="0"/>
              <a:t/>
            </a:r>
            <a:br>
              <a:rPr lang="en-US" sz="4000" dirty="0"/>
            </a:br>
            <a:r>
              <a:rPr lang="en-US" sz="4000" dirty="0"/>
              <a:t/>
            </a:r>
            <a:br>
              <a:rPr lang="en-US" sz="4000" dirty="0"/>
            </a:br>
            <a:r>
              <a:rPr lang="en-US" sz="4000" dirty="0" smtClean="0"/>
              <a:t/>
            </a:r>
            <a:br>
              <a:rPr lang="en-US" sz="4000" dirty="0" smtClean="0"/>
            </a:br>
            <a:r>
              <a:rPr lang="en-US" sz="4000" dirty="0"/>
              <a:t/>
            </a:r>
            <a:br>
              <a:rPr lang="en-US" sz="4000" dirty="0"/>
            </a:br>
            <a:r>
              <a:rPr lang="en-US" sz="4000" dirty="0"/>
              <a:t/>
            </a:r>
            <a:br>
              <a:rPr lang="en-US" sz="4000" dirty="0"/>
            </a:br>
            <a:r>
              <a:rPr lang="en-US" dirty="0" smtClean="0"/>
              <a:t/>
            </a:r>
            <a:br>
              <a:rPr lang="en-US" dirty="0" smtClean="0"/>
            </a:br>
            <a:endParaRPr lang="en-US" dirty="0"/>
          </a:p>
        </p:txBody>
      </p:sp>
      <p:sp>
        <p:nvSpPr>
          <p:cNvPr id="3" name="Content Placeholder 2"/>
          <p:cNvSpPr>
            <a:spLocks noGrp="1"/>
          </p:cNvSpPr>
          <p:nvPr>
            <p:ph sz="quarter" idx="13"/>
          </p:nvPr>
        </p:nvSpPr>
        <p:spPr/>
        <p:txBody>
          <a:bodyPr>
            <a:normAutofit/>
          </a:bodyPr>
          <a:lstStyle/>
          <a:p>
            <a:r>
              <a:rPr lang="en-US" dirty="0"/>
              <a:t>Scheduled Purchasing (i.e. Approval &amp; DDA profiles)-in “Beta”</a:t>
            </a:r>
          </a:p>
          <a:p>
            <a:r>
              <a:rPr lang="en-US" dirty="0"/>
              <a:t>Book Previews – in development now!</a:t>
            </a:r>
          </a:p>
          <a:p>
            <a:r>
              <a:rPr lang="en-US" dirty="0"/>
              <a:t>“Collection Awareness”  - end of 2020/early 2021</a:t>
            </a:r>
          </a:p>
          <a:p>
            <a:r>
              <a:rPr lang="en-US" dirty="0"/>
              <a:t>Notifications when a print book is available as an </a:t>
            </a:r>
            <a:r>
              <a:rPr lang="en-US" dirty="0" err="1"/>
              <a:t>ebook</a:t>
            </a:r>
            <a:r>
              <a:rPr lang="en-US" dirty="0"/>
              <a:t> – 2021-ish</a:t>
            </a:r>
          </a:p>
          <a:p>
            <a:r>
              <a:rPr lang="en-US" dirty="0"/>
              <a:t>Streaming media availability in the </a:t>
            </a:r>
            <a:r>
              <a:rPr lang="en-US" dirty="0" err="1"/>
              <a:t>MarketPlace</a:t>
            </a:r>
            <a:r>
              <a:rPr lang="en-US" dirty="0"/>
              <a:t> – 2021 and beyond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3" y="5692230"/>
            <a:ext cx="3121573" cy="680707"/>
          </a:xfrm>
          <a:prstGeom prst="rect">
            <a:avLst/>
          </a:prstGeom>
        </p:spPr>
      </p:pic>
    </p:spTree>
    <p:extLst>
      <p:ext uri="{BB962C8B-B14F-4D97-AF65-F5344CB8AC3E}">
        <p14:creationId xmlns:p14="http://schemas.microsoft.com/office/powerpoint/2010/main" val="29644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
            </a:r>
            <a:br>
              <a:rPr lang="en-US" sz="4000" dirty="0"/>
            </a:br>
            <a:r>
              <a:rPr lang="en-US" sz="4000" dirty="0" smtClean="0"/>
              <a:t/>
            </a:r>
            <a:br>
              <a:rPr lang="en-US" sz="4000" dirty="0" smtClean="0"/>
            </a:br>
            <a:r>
              <a:rPr lang="en-US" sz="4000" dirty="0"/>
              <a:t/>
            </a:r>
            <a:br>
              <a:rPr lang="en-US" sz="4000" dirty="0"/>
            </a:br>
            <a:r>
              <a:rPr lang="en-US" sz="4000" dirty="0"/>
              <a:t/>
            </a:r>
            <a:br>
              <a:rPr lang="en-US" sz="4000" dirty="0"/>
            </a:br>
            <a:r>
              <a:rPr lang="en-US" sz="4000" dirty="0"/>
              <a:t/>
            </a:r>
            <a:br>
              <a:rPr lang="en-US" sz="4000" dirty="0"/>
            </a:br>
            <a:r>
              <a:rPr lang="en-US" sz="4000" dirty="0" smtClean="0"/>
              <a:t/>
            </a:r>
            <a:br>
              <a:rPr lang="en-US" sz="4000" dirty="0" smtClean="0"/>
            </a:br>
            <a:r>
              <a:rPr lang="en-US" sz="4000" dirty="0"/>
              <a:t>what we’re awaiting </a:t>
            </a:r>
            <a:r>
              <a:rPr lang="en-US" sz="4000" dirty="0" smtClean="0"/>
              <a:t>(NOT SCHEDULED</a:t>
            </a:r>
            <a:r>
              <a:rPr lang="en-US" sz="4000" dirty="0"/>
              <a:t>)…</a:t>
            </a:r>
            <a:br>
              <a:rPr lang="en-US" sz="4000" dirty="0"/>
            </a:br>
            <a:r>
              <a:rPr lang="en-US" sz="4000" dirty="0"/>
              <a:t/>
            </a:r>
            <a:br>
              <a:rPr lang="en-US" sz="4000" dirty="0"/>
            </a:br>
            <a:r>
              <a:rPr lang="en-US" sz="4000" dirty="0"/>
              <a:t/>
            </a:r>
            <a:br>
              <a:rPr lang="en-US" sz="4000" dirty="0"/>
            </a:br>
            <a:r>
              <a:rPr lang="en-US" sz="4000" dirty="0"/>
              <a:t/>
            </a:r>
            <a:br>
              <a:rPr lang="en-US" sz="4000" dirty="0"/>
            </a:br>
            <a:r>
              <a:rPr lang="en-US" dirty="0" smtClean="0"/>
              <a:t/>
            </a:r>
            <a:br>
              <a:rPr lang="en-US" dirty="0" smtClean="0"/>
            </a:br>
            <a:endParaRPr lang="en-US" dirty="0"/>
          </a:p>
        </p:txBody>
      </p:sp>
      <p:sp>
        <p:nvSpPr>
          <p:cNvPr id="3" name="Content Placeholder 2"/>
          <p:cNvSpPr>
            <a:spLocks noGrp="1"/>
          </p:cNvSpPr>
          <p:nvPr>
            <p:ph sz="quarter" idx="13"/>
          </p:nvPr>
        </p:nvSpPr>
        <p:spPr/>
        <p:txBody>
          <a:bodyPr>
            <a:normAutofit/>
          </a:bodyPr>
          <a:lstStyle/>
          <a:p>
            <a:r>
              <a:rPr lang="en-US" dirty="0" smtClean="0"/>
              <a:t>notes </a:t>
            </a:r>
            <a:r>
              <a:rPr lang="en-US" dirty="0"/>
              <a:t>field for items in lists</a:t>
            </a:r>
          </a:p>
          <a:p>
            <a:r>
              <a:rPr lang="en-US" dirty="0" smtClean="0"/>
              <a:t>consortial </a:t>
            </a:r>
            <a:r>
              <a:rPr lang="en-US" dirty="0"/>
              <a:t>partners </a:t>
            </a:r>
            <a:r>
              <a:rPr lang="en-US" dirty="0" smtClean="0"/>
              <a:t>PURCHASE information</a:t>
            </a:r>
            <a:endParaRPr lang="en-US" dirty="0"/>
          </a:p>
          <a:p>
            <a:r>
              <a:rPr lang="en-US" dirty="0" smtClean="0"/>
              <a:t>subject-based </a:t>
            </a:r>
            <a:r>
              <a:rPr lang="en-US" dirty="0"/>
              <a:t>and topical lists of suggested titles</a:t>
            </a:r>
          </a:p>
          <a:p>
            <a:r>
              <a:rPr lang="en-US" dirty="0" smtClean="0"/>
              <a:t>author </a:t>
            </a:r>
            <a:r>
              <a:rPr lang="en-US" dirty="0"/>
              <a:t>affiliation information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3" y="5692230"/>
            <a:ext cx="3121573" cy="680707"/>
          </a:xfrm>
          <a:prstGeom prst="rect">
            <a:avLst/>
          </a:prstGeom>
        </p:spPr>
      </p:pic>
    </p:spTree>
    <p:extLst>
      <p:ext uri="{BB962C8B-B14F-4D97-AF65-F5344CB8AC3E}">
        <p14:creationId xmlns:p14="http://schemas.microsoft.com/office/powerpoint/2010/main" val="22040461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4636AEC631AE4483117A78AB7DCA6B" ma:contentTypeVersion="13" ma:contentTypeDescription="Create a new document." ma:contentTypeScope="" ma:versionID="6d4a844322d84baf3502fd748764dcb2">
  <xsd:schema xmlns:xsd="http://www.w3.org/2001/XMLSchema" xmlns:xs="http://www.w3.org/2001/XMLSchema" xmlns:p="http://schemas.microsoft.com/office/2006/metadata/properties" xmlns:ns3="b135ed2e-f2be-48fd-b6ef-98d3cc605d09" xmlns:ns4="759dbbda-edf9-437e-920c-1e50a5f936f0" targetNamespace="http://schemas.microsoft.com/office/2006/metadata/properties" ma:root="true" ma:fieldsID="d16c968c57a1996403eb75bb2f1dc897" ns3:_="" ns4:_="">
    <xsd:import namespace="b135ed2e-f2be-48fd-b6ef-98d3cc605d09"/>
    <xsd:import namespace="759dbbda-edf9-437e-920c-1e50a5f936f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35ed2e-f2be-48fd-b6ef-98d3cc605d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9dbbda-edf9-437e-920c-1e50a5f936f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DA92C-76D2-423A-B104-2B9BA4EA3FD7}">
  <ds:schemaRefs>
    <ds:schemaRef ds:uri="b135ed2e-f2be-48fd-b6ef-98d3cc605d09"/>
    <ds:schemaRef ds:uri="http://purl.org/dc/elements/1.1/"/>
    <ds:schemaRef ds:uri="http://schemas.microsoft.com/office/2006/documentManagement/types"/>
    <ds:schemaRef ds:uri="http://schemas.microsoft.com/office/infopath/2007/PartnerControls"/>
    <ds:schemaRef ds:uri="759dbbda-edf9-437e-920c-1e50a5f936f0"/>
    <ds:schemaRef ds:uri="http://www.w3.org/XML/1998/namespace"/>
    <ds:schemaRef ds:uri="http://purl.org/dc/dcmitype/"/>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083FCEA-C95B-40C8-9DCA-47E767D0A7F5}">
  <ds:schemaRefs>
    <ds:schemaRef ds:uri="http://schemas.microsoft.com/sharepoint/v3/contenttype/forms"/>
  </ds:schemaRefs>
</ds:datastoreItem>
</file>

<file path=customXml/itemProps3.xml><?xml version="1.0" encoding="utf-8"?>
<ds:datastoreItem xmlns:ds="http://schemas.openxmlformats.org/officeDocument/2006/customXml" ds:itemID="{F9C8DFEB-4E77-4DBE-9116-744F44079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35ed2e-f2be-48fd-b6ef-98d3cc605d09"/>
    <ds:schemaRef ds:uri="759dbbda-edf9-437e-920c-1e50a5f93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63</TotalTime>
  <Words>1125</Words>
  <Application>Microsoft Office PowerPoint</Application>
  <PresentationFormat>Widescreen</PresentationFormat>
  <Paragraphs>82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Freestyle Script</vt:lpstr>
      <vt:lpstr>Impact</vt:lpstr>
      <vt:lpstr>Main Event</vt:lpstr>
      <vt:lpstr>Rialto at Northeastern: </vt:lpstr>
      <vt:lpstr>Northeastern 101</vt:lpstr>
      <vt:lpstr> Motivations for becoming Dev Partners </vt:lpstr>
      <vt:lpstr>   Motivations (continued)  </vt:lpstr>
      <vt:lpstr>    Timeline for Northeastern’s involvement   </vt:lpstr>
      <vt:lpstr> Rialto – what we like now and what we’re awaiting </vt:lpstr>
      <vt:lpstr>   what we like now…  </vt:lpstr>
      <vt:lpstr>       what we’re awaiting (SCHEDULED)…      </vt:lpstr>
      <vt:lpstr>      what we’re awaiting (NOT SCHEDULED)…     </vt:lpstr>
      <vt:lpstr>       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Rialto at Northeastern:</dc:title>
  <dc:creator>Morrow, Janet</dc:creator>
  <cp:lastModifiedBy>Morrow, Janet</cp:lastModifiedBy>
  <cp:revision>11</cp:revision>
  <cp:lastPrinted>2020-09-16T20:10:05Z</cp:lastPrinted>
  <dcterms:created xsi:type="dcterms:W3CDTF">2020-09-14T16:57:54Z</dcterms:created>
  <dcterms:modified xsi:type="dcterms:W3CDTF">2020-09-16T20:21:15Z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0x010100CA4636AEC631AE4483117A78AB7DCA6B</vt:lpwstr>
  </property>
</Properties>
</file>