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1782" r:id="rId5"/>
    <p:sldId id="1724" r:id="rId6"/>
    <p:sldId id="1823" r:id="rId7"/>
    <p:sldId id="1785" r:id="rId8"/>
    <p:sldId id="429" r:id="rId9"/>
    <p:sldId id="1779" r:id="rId10"/>
    <p:sldId id="1780" r:id="rId11"/>
    <p:sldId id="1747" r:id="rId12"/>
    <p:sldId id="1746" r:id="rId13"/>
    <p:sldId id="1748" r:id="rId14"/>
    <p:sldId id="1749" r:id="rId15"/>
    <p:sldId id="1781" r:id="rId16"/>
    <p:sldId id="1788" r:id="rId17"/>
    <p:sldId id="1783" r:id="rId18"/>
    <p:sldId id="1789" r:id="rId19"/>
    <p:sldId id="1790" r:id="rId20"/>
    <p:sldId id="1791" r:id="rId21"/>
    <p:sldId id="1792" r:id="rId22"/>
    <p:sldId id="1793" r:id="rId23"/>
    <p:sldId id="1760" r:id="rId24"/>
    <p:sldId id="1794" r:id="rId25"/>
    <p:sldId id="1795" r:id="rId26"/>
    <p:sldId id="1796" r:id="rId27"/>
    <p:sldId id="1763" r:id="rId28"/>
    <p:sldId id="1797" r:id="rId29"/>
    <p:sldId id="1798" r:id="rId30"/>
    <p:sldId id="1766" r:id="rId31"/>
    <p:sldId id="1767" r:id="rId32"/>
    <p:sldId id="1799" r:id="rId33"/>
    <p:sldId id="1800" r:id="rId34"/>
    <p:sldId id="1801" r:id="rId35"/>
    <p:sldId id="1771" r:id="rId36"/>
    <p:sldId id="1802" r:id="rId37"/>
    <p:sldId id="1803" r:id="rId38"/>
    <p:sldId id="1784" r:id="rId39"/>
    <p:sldId id="1804" r:id="rId40"/>
    <p:sldId id="1808" r:id="rId41"/>
    <p:sldId id="1809" r:id="rId42"/>
    <p:sldId id="1810" r:id="rId43"/>
    <p:sldId id="1812" r:id="rId44"/>
    <p:sldId id="1811" r:id="rId45"/>
    <p:sldId id="1814" r:id="rId46"/>
    <p:sldId id="1813" r:id="rId47"/>
    <p:sldId id="1815" r:id="rId48"/>
    <p:sldId id="1816" r:id="rId49"/>
    <p:sldId id="1817" r:id="rId50"/>
    <p:sldId id="1818" r:id="rId51"/>
    <p:sldId id="1819" r:id="rId52"/>
    <p:sldId id="1820" r:id="rId53"/>
    <p:sldId id="1821" r:id="rId54"/>
    <p:sldId id="1822" r:id="rId55"/>
    <p:sldId id="1805" r:id="rId56"/>
    <p:sldId id="1806" r:id="rId57"/>
    <p:sldId id="424" r:id="rId58"/>
    <p:sldId id="1786" r:id="rId5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1D3A6-07D7-48C7-9A59-45BDC021E9A4}" v="20" dt="2022-04-24T13:43:55.05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6196" autoAdjust="0"/>
  </p:normalViewPr>
  <p:slideViewPr>
    <p:cSldViewPr>
      <p:cViewPr varScale="1">
        <p:scale>
          <a:sx n="144" d="100"/>
          <a:sy n="144" d="100"/>
        </p:scale>
        <p:origin x="9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28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7125" cy="3492500"/>
          </a:xfrm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27" y="4422459"/>
            <a:ext cx="5099585" cy="4188778"/>
          </a:xfrm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6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5764484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49569230-CDDB-4CA3-9D31-61AE6D9A5C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54" y="4333258"/>
            <a:ext cx="936104" cy="4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8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84E8E-9EBE-4C0F-9914-6BECB9307B34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722452B-6582-412F-8C24-AB0F132B8937}"/>
              </a:ext>
            </a:extLst>
          </p:cNvPr>
          <p:cNvSpPr/>
          <p:nvPr userDrawn="1"/>
        </p:nvSpPr>
        <p:spPr>
          <a:xfrm>
            <a:off x="3897666" y="-2143159"/>
            <a:ext cx="4608783" cy="4608783"/>
          </a:xfrm>
          <a:prstGeom prst="ellipse">
            <a:avLst/>
          </a:prstGeom>
          <a:noFill/>
          <a:ln cap="rnd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9468657-D687-483D-BEDF-C1AC34A3174A}"/>
              </a:ext>
            </a:extLst>
          </p:cNvPr>
          <p:cNvSpPr/>
          <p:nvPr userDrawn="1"/>
        </p:nvSpPr>
        <p:spPr>
          <a:xfrm>
            <a:off x="1980500" y="-612091"/>
            <a:ext cx="1970790" cy="1970790"/>
          </a:xfrm>
          <a:prstGeom prst="ellipse">
            <a:avLst/>
          </a:prstGeom>
          <a:noFill/>
          <a:ln cap="rnd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21B598C-57E4-424C-8BB9-BC5FD5C4B1C0}"/>
              </a:ext>
            </a:extLst>
          </p:cNvPr>
          <p:cNvSpPr/>
          <p:nvPr userDrawn="1"/>
        </p:nvSpPr>
        <p:spPr>
          <a:xfrm>
            <a:off x="1583595" y="1932952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75C64911-4394-4F7C-8547-0FA5817ADA5D}"/>
              </a:ext>
            </a:extLst>
          </p:cNvPr>
          <p:cNvSpPr/>
          <p:nvPr userDrawn="1"/>
        </p:nvSpPr>
        <p:spPr>
          <a:xfrm>
            <a:off x="5292080" y="-772265"/>
            <a:ext cx="1965382" cy="1965382"/>
          </a:xfrm>
          <a:prstGeom prst="donut">
            <a:avLst>
              <a:gd name="adj" fmla="val 25069"/>
            </a:avLst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7911CC42-63EB-435A-BDE3-3A6E2D5BB9F6}"/>
              </a:ext>
            </a:extLst>
          </p:cNvPr>
          <p:cNvGrpSpPr/>
          <p:nvPr/>
        </p:nvGrpSpPr>
        <p:grpSpPr>
          <a:xfrm>
            <a:off x="3009105" y="69582"/>
            <a:ext cx="3355144" cy="3127092"/>
            <a:chOff x="4644008" y="69582"/>
            <a:chExt cx="3355144" cy="3127092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5E6C7F-A0C5-430F-8505-8AE130A12825}"/>
                </a:ext>
              </a:extLst>
            </p:cNvPr>
            <p:cNvSpPr/>
            <p:nvPr/>
          </p:nvSpPr>
          <p:spPr>
            <a:xfrm>
              <a:off x="6092802" y="111918"/>
              <a:ext cx="1906350" cy="1504249"/>
            </a:xfrm>
            <a:custGeom>
              <a:avLst/>
              <a:gdLst>
                <a:gd name="connsiteX0" fmla="*/ 1906350 w 1906350"/>
                <a:gd name="connsiteY0" fmla="*/ 1400296 h 1504249"/>
                <a:gd name="connsiteX1" fmla="*/ 1802397 w 1906350"/>
                <a:gd name="connsiteY1" fmla="*/ 1504250 h 1504249"/>
                <a:gd name="connsiteX2" fmla="*/ 103954 w 1906350"/>
                <a:gd name="connsiteY2" fmla="*/ 1504250 h 1504249"/>
                <a:gd name="connsiteX3" fmla="*/ 0 w 1906350"/>
                <a:gd name="connsiteY3" fmla="*/ 1400296 h 1504249"/>
                <a:gd name="connsiteX4" fmla="*/ 0 w 1906350"/>
                <a:gd name="connsiteY4" fmla="*/ 103954 h 1504249"/>
                <a:gd name="connsiteX5" fmla="*/ 103954 w 1906350"/>
                <a:gd name="connsiteY5" fmla="*/ 0 h 1504249"/>
                <a:gd name="connsiteX6" fmla="*/ 1802397 w 1906350"/>
                <a:gd name="connsiteY6" fmla="*/ 0 h 1504249"/>
                <a:gd name="connsiteX7" fmla="*/ 1906350 w 1906350"/>
                <a:gd name="connsiteY7" fmla="*/ 103954 h 1504249"/>
                <a:gd name="connsiteX8" fmla="*/ 1906350 w 1906350"/>
                <a:gd name="connsiteY8" fmla="*/ 1400296 h 15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350" h="1504249">
                  <a:moveTo>
                    <a:pt x="1906350" y="1400296"/>
                  </a:moveTo>
                  <a:cubicBezTo>
                    <a:pt x="1906350" y="1457739"/>
                    <a:pt x="1859840" y="1504250"/>
                    <a:pt x="1802397" y="1504250"/>
                  </a:cubicBezTo>
                  <a:lnTo>
                    <a:pt x="103954" y="1504250"/>
                  </a:lnTo>
                  <a:cubicBezTo>
                    <a:pt x="46511" y="1504250"/>
                    <a:pt x="0" y="1457739"/>
                    <a:pt x="0" y="1400296"/>
                  </a:cubicBezTo>
                  <a:lnTo>
                    <a:pt x="0" y="103954"/>
                  </a:lnTo>
                  <a:cubicBezTo>
                    <a:pt x="0" y="46511"/>
                    <a:pt x="46511" y="0"/>
                    <a:pt x="103954" y="0"/>
                  </a:cubicBezTo>
                  <a:lnTo>
                    <a:pt x="1802397" y="0"/>
                  </a:lnTo>
                  <a:cubicBezTo>
                    <a:pt x="1859840" y="0"/>
                    <a:pt x="1906350" y="46511"/>
                    <a:pt x="1906350" y="103954"/>
                  </a:cubicBezTo>
                  <a:lnTo>
                    <a:pt x="1906350" y="1400296"/>
                  </a:lnTo>
                  <a:close/>
                </a:path>
              </a:pathLst>
            </a:custGeom>
            <a:solidFill>
              <a:srgbClr val="F7FBFA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A23117-2481-437B-AD61-EE7B43A6BBDE}"/>
                </a:ext>
              </a:extLst>
            </p:cNvPr>
            <p:cNvSpPr/>
            <p:nvPr/>
          </p:nvSpPr>
          <p:spPr>
            <a:xfrm>
              <a:off x="4678791" y="250457"/>
              <a:ext cx="1656702" cy="1379425"/>
            </a:xfrm>
            <a:custGeom>
              <a:avLst/>
              <a:gdLst>
                <a:gd name="connsiteX0" fmla="*/ 1656702 w 1656702"/>
                <a:gd name="connsiteY0" fmla="*/ 1275472 h 1379425"/>
                <a:gd name="connsiteX1" fmla="*/ 1552748 w 1656702"/>
                <a:gd name="connsiteY1" fmla="*/ 1379426 h 1379425"/>
                <a:gd name="connsiteX2" fmla="*/ 103954 w 1656702"/>
                <a:gd name="connsiteY2" fmla="*/ 1379426 h 1379425"/>
                <a:gd name="connsiteX3" fmla="*/ 0 w 1656702"/>
                <a:gd name="connsiteY3" fmla="*/ 1275472 h 1379425"/>
                <a:gd name="connsiteX4" fmla="*/ 0 w 1656702"/>
                <a:gd name="connsiteY4" fmla="*/ 103954 h 1379425"/>
                <a:gd name="connsiteX5" fmla="*/ 103954 w 1656702"/>
                <a:gd name="connsiteY5" fmla="*/ 0 h 1379425"/>
                <a:gd name="connsiteX6" fmla="*/ 1552748 w 1656702"/>
                <a:gd name="connsiteY6" fmla="*/ 0 h 1379425"/>
                <a:gd name="connsiteX7" fmla="*/ 1656702 w 1656702"/>
                <a:gd name="connsiteY7" fmla="*/ 103954 h 1379425"/>
                <a:gd name="connsiteX8" fmla="*/ 1656702 w 1656702"/>
                <a:gd name="connsiteY8" fmla="*/ 1275472 h 13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702" h="1379425">
                  <a:moveTo>
                    <a:pt x="1656702" y="1275472"/>
                  </a:moveTo>
                  <a:cubicBezTo>
                    <a:pt x="1656702" y="1332915"/>
                    <a:pt x="1610191" y="1379426"/>
                    <a:pt x="1552748" y="1379426"/>
                  </a:cubicBezTo>
                  <a:lnTo>
                    <a:pt x="103954" y="1379426"/>
                  </a:lnTo>
                  <a:cubicBezTo>
                    <a:pt x="46511" y="1379426"/>
                    <a:pt x="0" y="1332915"/>
                    <a:pt x="0" y="1275472"/>
                  </a:cubicBezTo>
                  <a:lnTo>
                    <a:pt x="0" y="103954"/>
                  </a:lnTo>
                  <a:cubicBezTo>
                    <a:pt x="0" y="46511"/>
                    <a:pt x="46511" y="0"/>
                    <a:pt x="103954" y="0"/>
                  </a:cubicBezTo>
                  <a:lnTo>
                    <a:pt x="1552748" y="0"/>
                  </a:lnTo>
                  <a:cubicBezTo>
                    <a:pt x="1610191" y="0"/>
                    <a:pt x="1656702" y="46511"/>
                    <a:pt x="1656702" y="103954"/>
                  </a:cubicBezTo>
                  <a:lnTo>
                    <a:pt x="1656702" y="1275472"/>
                  </a:lnTo>
                  <a:close/>
                </a:path>
              </a:pathLst>
            </a:custGeom>
            <a:solidFill>
              <a:srgbClr val="B2E7E7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5218888" y="528187"/>
              <a:ext cx="793215" cy="1101894"/>
              <a:chOff x="5218888" y="528187"/>
              <a:chExt cx="793215" cy="1101894"/>
            </a:xfrm>
            <a:solidFill>
              <a:srgbClr val="00000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678F92D-8A16-4A92-892B-A3D86D07E445}"/>
                  </a:ext>
                </a:extLst>
              </p:cNvPr>
              <p:cNvSpPr/>
              <p:nvPr/>
            </p:nvSpPr>
            <p:spPr>
              <a:xfrm>
                <a:off x="5388427" y="811901"/>
                <a:ext cx="326378" cy="575098"/>
              </a:xfrm>
              <a:custGeom>
                <a:avLst/>
                <a:gdLst>
                  <a:gd name="connsiteX0" fmla="*/ 27980 w 326378"/>
                  <a:gd name="connsiteY0" fmla="*/ 198831 h 575098"/>
                  <a:gd name="connsiteX1" fmla="*/ 104305 w 326378"/>
                  <a:gd name="connsiteY1" fmla="*/ 98852 h 575098"/>
                  <a:gd name="connsiteX2" fmla="*/ 140282 w 326378"/>
                  <a:gd name="connsiteY2" fmla="*/ 7818 h 575098"/>
                  <a:gd name="connsiteX3" fmla="*/ 253577 w 326378"/>
                  <a:gd name="connsiteY3" fmla="*/ 15967 h 575098"/>
                  <a:gd name="connsiteX4" fmla="*/ 286175 w 326378"/>
                  <a:gd name="connsiteY4" fmla="*/ 147549 h 575098"/>
                  <a:gd name="connsiteX5" fmla="*/ 319369 w 326378"/>
                  <a:gd name="connsiteY5" fmla="*/ 196048 h 575098"/>
                  <a:gd name="connsiteX6" fmla="*/ 253180 w 326378"/>
                  <a:gd name="connsiteY6" fmla="*/ 433373 h 575098"/>
                  <a:gd name="connsiteX7" fmla="*/ 180830 w 326378"/>
                  <a:gd name="connsiteY7" fmla="*/ 568533 h 575098"/>
                  <a:gd name="connsiteX8" fmla="*/ 46862 w 326378"/>
                  <a:gd name="connsiteY8" fmla="*/ 469548 h 575098"/>
                  <a:gd name="connsiteX9" fmla="*/ 11681 w 326378"/>
                  <a:gd name="connsiteY9" fmla="*/ 368774 h 575098"/>
                  <a:gd name="connsiteX10" fmla="*/ 2339 w 326378"/>
                  <a:gd name="connsiteY10" fmla="*/ 254485 h 575098"/>
                  <a:gd name="connsiteX11" fmla="*/ 27980 w 326378"/>
                  <a:gd name="connsiteY11" fmla="*/ 198831 h 57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378" h="575098">
                    <a:moveTo>
                      <a:pt x="27980" y="198831"/>
                    </a:moveTo>
                    <a:cubicBezTo>
                      <a:pt x="51633" y="164246"/>
                      <a:pt x="83833" y="137214"/>
                      <a:pt x="104305" y="98852"/>
                    </a:cubicBezTo>
                    <a:cubicBezTo>
                      <a:pt x="109871" y="88516"/>
                      <a:pt x="131337" y="9209"/>
                      <a:pt x="140282" y="7818"/>
                    </a:cubicBezTo>
                    <a:cubicBezTo>
                      <a:pt x="173873" y="2054"/>
                      <a:pt x="228732" y="-9872"/>
                      <a:pt x="253577" y="15967"/>
                    </a:cubicBezTo>
                    <a:cubicBezTo>
                      <a:pt x="279218" y="42800"/>
                      <a:pt x="273255" y="113362"/>
                      <a:pt x="286175" y="147549"/>
                    </a:cubicBezTo>
                    <a:cubicBezTo>
                      <a:pt x="293132" y="166233"/>
                      <a:pt x="311617" y="179352"/>
                      <a:pt x="319369" y="196048"/>
                    </a:cubicBezTo>
                    <a:cubicBezTo>
                      <a:pt x="349183" y="262435"/>
                      <a:pt x="275640" y="371557"/>
                      <a:pt x="253180" y="433373"/>
                    </a:cubicBezTo>
                    <a:cubicBezTo>
                      <a:pt x="238471" y="473722"/>
                      <a:pt x="226943" y="546867"/>
                      <a:pt x="180830" y="568533"/>
                    </a:cubicBezTo>
                    <a:cubicBezTo>
                      <a:pt x="116032" y="598944"/>
                      <a:pt x="69720" y="516456"/>
                      <a:pt x="46862" y="469548"/>
                    </a:cubicBezTo>
                    <a:cubicBezTo>
                      <a:pt x="31756" y="438342"/>
                      <a:pt x="15259" y="403359"/>
                      <a:pt x="11681" y="368774"/>
                    </a:cubicBezTo>
                    <a:cubicBezTo>
                      <a:pt x="8302" y="336574"/>
                      <a:pt x="-5413" y="286088"/>
                      <a:pt x="2339" y="254485"/>
                    </a:cubicBezTo>
                    <a:cubicBezTo>
                      <a:pt x="7706" y="233018"/>
                      <a:pt x="16849" y="215129"/>
                      <a:pt x="27980" y="198831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19CEA22-CE4F-4A2D-ABBD-AD8AD164ACB0}"/>
                  </a:ext>
                </a:extLst>
              </p:cNvPr>
              <p:cNvSpPr/>
              <p:nvPr/>
            </p:nvSpPr>
            <p:spPr>
              <a:xfrm>
                <a:off x="5535864" y="808018"/>
                <a:ext cx="139731" cy="157449"/>
              </a:xfrm>
              <a:custGeom>
                <a:avLst/>
                <a:gdLst>
                  <a:gd name="connsiteX0" fmla="*/ 139533 w 139731"/>
                  <a:gd name="connsiteY0" fmla="*/ 156203 h 157449"/>
                  <a:gd name="connsiteX1" fmla="*/ 139732 w 139731"/>
                  <a:gd name="connsiteY1" fmla="*/ 154811 h 157449"/>
                  <a:gd name="connsiteX2" fmla="*/ 135955 w 139731"/>
                  <a:gd name="connsiteY2" fmla="*/ 146265 h 157449"/>
                  <a:gd name="connsiteX3" fmla="*/ 106935 w 139731"/>
                  <a:gd name="connsiteY3" fmla="*/ 15875 h 157449"/>
                  <a:gd name="connsiteX4" fmla="*/ 32796 w 139731"/>
                  <a:gd name="connsiteY4" fmla="*/ 2757 h 157449"/>
                  <a:gd name="connsiteX5" fmla="*/ 0 w 139731"/>
                  <a:gd name="connsiteY5" fmla="*/ 51653 h 157449"/>
                  <a:gd name="connsiteX6" fmla="*/ 9938 w 139731"/>
                  <a:gd name="connsiteY6" fmla="*/ 70933 h 157449"/>
                  <a:gd name="connsiteX7" fmla="*/ 139533 w 139731"/>
                  <a:gd name="connsiteY7" fmla="*/ 156203 h 15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731" h="157449">
                    <a:moveTo>
                      <a:pt x="139533" y="156203"/>
                    </a:moveTo>
                    <a:cubicBezTo>
                      <a:pt x="139533" y="155805"/>
                      <a:pt x="139533" y="155209"/>
                      <a:pt x="139732" y="154811"/>
                    </a:cubicBezTo>
                    <a:cubicBezTo>
                      <a:pt x="138340" y="152029"/>
                      <a:pt x="136949" y="149246"/>
                      <a:pt x="135955" y="146265"/>
                    </a:cubicBezTo>
                    <a:cubicBezTo>
                      <a:pt x="124625" y="112475"/>
                      <a:pt x="129793" y="42510"/>
                      <a:pt x="106935" y="15875"/>
                    </a:cubicBezTo>
                    <a:cubicBezTo>
                      <a:pt x="90637" y="-3008"/>
                      <a:pt x="59828" y="-1616"/>
                      <a:pt x="32796" y="2757"/>
                    </a:cubicBezTo>
                    <a:cubicBezTo>
                      <a:pt x="21665" y="18658"/>
                      <a:pt x="8547" y="38932"/>
                      <a:pt x="0" y="51653"/>
                    </a:cubicBezTo>
                    <a:cubicBezTo>
                      <a:pt x="2783" y="57814"/>
                      <a:pt x="5963" y="64374"/>
                      <a:pt x="9938" y="70933"/>
                    </a:cubicBezTo>
                    <a:cubicBezTo>
                      <a:pt x="36573" y="116847"/>
                      <a:pt x="90835" y="165942"/>
                      <a:pt x="139533" y="156203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3C8D7C5-F270-4D8A-A588-7854468373D2}"/>
                  </a:ext>
                </a:extLst>
              </p:cNvPr>
              <p:cNvSpPr/>
              <p:nvPr/>
            </p:nvSpPr>
            <p:spPr>
              <a:xfrm>
                <a:off x="5501941" y="554135"/>
                <a:ext cx="254664" cy="357651"/>
              </a:xfrm>
              <a:custGeom>
                <a:avLst/>
                <a:gdLst>
                  <a:gd name="connsiteX0" fmla="*/ 56383 w 254664"/>
                  <a:gd name="connsiteY0" fmla="*/ 326804 h 357651"/>
                  <a:gd name="connsiteX1" fmla="*/ 34320 w 254664"/>
                  <a:gd name="connsiteY1" fmla="*/ 310306 h 357651"/>
                  <a:gd name="connsiteX2" fmla="*/ 13053 w 254664"/>
                  <a:gd name="connsiteY2" fmla="*/ 92460 h 357651"/>
                  <a:gd name="connsiteX3" fmla="*/ 128932 w 254664"/>
                  <a:gd name="connsiteY3" fmla="*/ 35 h 357651"/>
                  <a:gd name="connsiteX4" fmla="*/ 219966 w 254664"/>
                  <a:gd name="connsiteY4" fmla="*/ 329785 h 357651"/>
                  <a:gd name="connsiteX5" fmla="*/ 56383 w 254664"/>
                  <a:gd name="connsiteY5" fmla="*/ 326804 h 35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664" h="357651">
                    <a:moveTo>
                      <a:pt x="56383" y="326804"/>
                    </a:moveTo>
                    <a:cubicBezTo>
                      <a:pt x="48035" y="321636"/>
                      <a:pt x="40482" y="316070"/>
                      <a:pt x="34320" y="310306"/>
                    </a:cubicBezTo>
                    <a:cubicBezTo>
                      <a:pt x="-11395" y="268566"/>
                      <a:pt x="-3644" y="148313"/>
                      <a:pt x="13053" y="92460"/>
                    </a:cubicBezTo>
                    <a:cubicBezTo>
                      <a:pt x="31736" y="29850"/>
                      <a:pt x="74670" y="1625"/>
                      <a:pt x="128932" y="35"/>
                    </a:cubicBezTo>
                    <a:cubicBezTo>
                      <a:pt x="260117" y="-3344"/>
                      <a:pt x="285360" y="239944"/>
                      <a:pt x="219966" y="329785"/>
                    </a:cubicBezTo>
                    <a:cubicBezTo>
                      <a:pt x="185978" y="376296"/>
                      <a:pt x="105279" y="357016"/>
                      <a:pt x="56383" y="326804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B2CD466-02E0-49F3-A740-7A5D7D2E20CB}"/>
                  </a:ext>
                </a:extLst>
              </p:cNvPr>
              <p:cNvSpPr/>
              <p:nvPr/>
            </p:nvSpPr>
            <p:spPr>
              <a:xfrm>
                <a:off x="5648166" y="827669"/>
                <a:ext cx="91034" cy="49558"/>
              </a:xfrm>
              <a:custGeom>
                <a:avLst/>
                <a:gdLst>
                  <a:gd name="connsiteX0" fmla="*/ 0 w 91034"/>
                  <a:gd name="connsiteY0" fmla="*/ 13118 h 49558"/>
                  <a:gd name="connsiteX1" fmla="*/ 91034 w 91034"/>
                  <a:gd name="connsiteY1" fmla="*/ 0 h 49558"/>
                  <a:gd name="connsiteX2" fmla="*/ 0 w 91034"/>
                  <a:gd name="connsiteY2" fmla="*/ 13118 h 4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034" h="49558">
                    <a:moveTo>
                      <a:pt x="0" y="13118"/>
                    </a:moveTo>
                    <a:cubicBezTo>
                      <a:pt x="0" y="13118"/>
                      <a:pt x="45716" y="37765"/>
                      <a:pt x="91034" y="0"/>
                    </a:cubicBezTo>
                    <a:cubicBezTo>
                      <a:pt x="91034" y="0"/>
                      <a:pt x="66984" y="102165"/>
                      <a:pt x="0" y="131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61B9F35-A2AE-49E1-A431-E3994C81485E}"/>
                  </a:ext>
                </a:extLst>
              </p:cNvPr>
              <p:cNvSpPr/>
              <p:nvPr/>
            </p:nvSpPr>
            <p:spPr>
              <a:xfrm>
                <a:off x="5658899" y="1078908"/>
                <a:ext cx="353204" cy="551174"/>
              </a:xfrm>
              <a:custGeom>
                <a:avLst/>
                <a:gdLst>
                  <a:gd name="connsiteX0" fmla="*/ 353205 w 353204"/>
                  <a:gd name="connsiteY0" fmla="*/ 551174 h 551174"/>
                  <a:gd name="connsiteX1" fmla="*/ 81096 w 353204"/>
                  <a:gd name="connsiteY1" fmla="*/ 0 h 551174"/>
                  <a:gd name="connsiteX2" fmla="*/ 0 w 353204"/>
                  <a:gd name="connsiteY2" fmla="*/ 110513 h 551174"/>
                  <a:gd name="connsiteX3" fmla="*/ 110115 w 353204"/>
                  <a:gd name="connsiteY3" fmla="*/ 551174 h 551174"/>
                  <a:gd name="connsiteX4" fmla="*/ 353205 w 353204"/>
                  <a:gd name="connsiteY4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04" h="551174">
                    <a:moveTo>
                      <a:pt x="353205" y="551174"/>
                    </a:moveTo>
                    <a:cubicBezTo>
                      <a:pt x="218243" y="519372"/>
                      <a:pt x="81096" y="0"/>
                      <a:pt x="81096" y="0"/>
                    </a:cubicBezTo>
                    <a:lnTo>
                      <a:pt x="0" y="110513"/>
                    </a:lnTo>
                    <a:lnTo>
                      <a:pt x="110115" y="551174"/>
                    </a:lnTo>
                    <a:lnTo>
                      <a:pt x="353205" y="551174"/>
                    </a:lnTo>
                    <a:close/>
                  </a:path>
                </a:pathLst>
              </a:custGeom>
              <a:solidFill>
                <a:srgbClr val="B4D1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34BE282-F324-49C5-BB6F-C5DE803E8834}"/>
                  </a:ext>
                </a:extLst>
              </p:cNvPr>
              <p:cNvSpPr/>
              <p:nvPr/>
            </p:nvSpPr>
            <p:spPr>
              <a:xfrm>
                <a:off x="5244947" y="959047"/>
                <a:ext cx="573216" cy="671034"/>
              </a:xfrm>
              <a:custGeom>
                <a:avLst/>
                <a:gdLst>
                  <a:gd name="connsiteX0" fmla="*/ 572964 w 573216"/>
                  <a:gd name="connsiteY0" fmla="*/ 671035 h 671034"/>
                  <a:gd name="connsiteX1" fmla="*/ 549708 w 573216"/>
                  <a:gd name="connsiteY1" fmla="*/ 328961 h 671034"/>
                  <a:gd name="connsiteX2" fmla="*/ 448537 w 573216"/>
                  <a:gd name="connsiteY2" fmla="*/ 13323 h 671034"/>
                  <a:gd name="connsiteX3" fmla="*/ 406002 w 573216"/>
                  <a:gd name="connsiteY3" fmla="*/ 51088 h 671034"/>
                  <a:gd name="connsiteX4" fmla="*/ 342795 w 573216"/>
                  <a:gd name="connsiteY4" fmla="*/ 47908 h 671034"/>
                  <a:gd name="connsiteX5" fmla="*/ 332459 w 573216"/>
                  <a:gd name="connsiteY5" fmla="*/ 45721 h 671034"/>
                  <a:gd name="connsiteX6" fmla="*/ 259910 w 573216"/>
                  <a:gd name="connsiteY6" fmla="*/ 10341 h 671034"/>
                  <a:gd name="connsiteX7" fmla="*/ 64922 w 573216"/>
                  <a:gd name="connsiteY7" fmla="*/ 104158 h 671034"/>
                  <a:gd name="connsiteX8" fmla="*/ 5690 w 573216"/>
                  <a:gd name="connsiteY8" fmla="*/ 333135 h 671034"/>
                  <a:gd name="connsiteX9" fmla="*/ 50213 w 573216"/>
                  <a:gd name="connsiteY9" fmla="*/ 671035 h 671034"/>
                  <a:gd name="connsiteX10" fmla="*/ 572964 w 573216"/>
                  <a:gd name="connsiteY10" fmla="*/ 671035 h 67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3216" h="671034">
                    <a:moveTo>
                      <a:pt x="572964" y="671035"/>
                    </a:moveTo>
                    <a:cubicBezTo>
                      <a:pt x="574951" y="556745"/>
                      <a:pt x="565013" y="441859"/>
                      <a:pt x="549708" y="328961"/>
                    </a:cubicBezTo>
                    <a:cubicBezTo>
                      <a:pt x="533807" y="212485"/>
                      <a:pt x="511744" y="115289"/>
                      <a:pt x="448537" y="13323"/>
                    </a:cubicBezTo>
                    <a:cubicBezTo>
                      <a:pt x="448537" y="13323"/>
                      <a:pt x="424487" y="43137"/>
                      <a:pt x="406002" y="51088"/>
                    </a:cubicBezTo>
                    <a:cubicBezTo>
                      <a:pt x="387517" y="59039"/>
                      <a:pt x="361478" y="51883"/>
                      <a:pt x="342795" y="47908"/>
                    </a:cubicBezTo>
                    <a:cubicBezTo>
                      <a:pt x="339018" y="47113"/>
                      <a:pt x="335440" y="46318"/>
                      <a:pt x="332459" y="45721"/>
                    </a:cubicBezTo>
                    <a:cubicBezTo>
                      <a:pt x="307216" y="40156"/>
                      <a:pt x="281774" y="27435"/>
                      <a:pt x="259910" y="10341"/>
                    </a:cubicBezTo>
                    <a:cubicBezTo>
                      <a:pt x="209424" y="-28617"/>
                      <a:pt x="86985" y="51287"/>
                      <a:pt x="64922" y="104158"/>
                    </a:cubicBezTo>
                    <a:cubicBezTo>
                      <a:pt x="35703" y="174123"/>
                      <a:pt x="16224" y="257803"/>
                      <a:pt x="5690" y="333135"/>
                    </a:cubicBezTo>
                    <a:cubicBezTo>
                      <a:pt x="-11205" y="452394"/>
                      <a:pt x="11255" y="561118"/>
                      <a:pt x="50213" y="671035"/>
                    </a:cubicBezTo>
                    <a:lnTo>
                      <a:pt x="572964" y="671035"/>
                    </a:lnTo>
                    <a:close/>
                  </a:path>
                </a:pathLst>
              </a:custGeom>
              <a:solidFill>
                <a:srgbClr val="C7E6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B6D15DE-1C0A-49E5-AE81-33514774D8F4}"/>
                  </a:ext>
                </a:extLst>
              </p:cNvPr>
              <p:cNvSpPr/>
              <p:nvPr/>
            </p:nvSpPr>
            <p:spPr>
              <a:xfrm>
                <a:off x="5218888" y="977337"/>
                <a:ext cx="241927" cy="652745"/>
              </a:xfrm>
              <a:custGeom>
                <a:avLst/>
                <a:gdLst>
                  <a:gd name="connsiteX0" fmla="*/ 159356 w 241927"/>
                  <a:gd name="connsiteY0" fmla="*/ 652745 h 652745"/>
                  <a:gd name="connsiteX1" fmla="*/ 148424 w 241927"/>
                  <a:gd name="connsiteY1" fmla="*/ 428141 h 652745"/>
                  <a:gd name="connsiteX2" fmla="*/ 213618 w 241927"/>
                  <a:gd name="connsiteY2" fmla="*/ 4574 h 652745"/>
                  <a:gd name="connsiteX3" fmla="*/ 5114 w 241927"/>
                  <a:gd name="connsiteY3" fmla="*/ 376065 h 652745"/>
                  <a:gd name="connsiteX4" fmla="*/ 22208 w 241927"/>
                  <a:gd name="connsiteY4" fmla="*/ 652745 h 652745"/>
                  <a:gd name="connsiteX5" fmla="*/ 159356 w 241927"/>
                  <a:gd name="connsiteY5" fmla="*/ 652745 h 65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27" h="652745">
                    <a:moveTo>
                      <a:pt x="159356" y="652745"/>
                    </a:moveTo>
                    <a:cubicBezTo>
                      <a:pt x="147827" y="573040"/>
                      <a:pt x="139479" y="483994"/>
                      <a:pt x="148424" y="428141"/>
                    </a:cubicBezTo>
                    <a:cubicBezTo>
                      <a:pt x="167903" y="307491"/>
                      <a:pt x="298292" y="59830"/>
                      <a:pt x="213618" y="4574"/>
                    </a:cubicBezTo>
                    <a:cubicBezTo>
                      <a:pt x="169890" y="-24048"/>
                      <a:pt x="37712" y="79508"/>
                      <a:pt x="5114" y="376065"/>
                    </a:cubicBezTo>
                    <a:cubicBezTo>
                      <a:pt x="-7010" y="486180"/>
                      <a:pt x="3922" y="579202"/>
                      <a:pt x="22208" y="652745"/>
                    </a:cubicBezTo>
                    <a:lnTo>
                      <a:pt x="159356" y="652745"/>
                    </a:lnTo>
                    <a:close/>
                  </a:path>
                </a:pathLst>
              </a:custGeom>
              <a:solidFill>
                <a:srgbClr val="B4D1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E6EC95-68BF-4F9D-9522-FF7B7F4A52E5}"/>
                  </a:ext>
                </a:extLst>
              </p:cNvPr>
              <p:cNvSpPr/>
              <p:nvPr/>
            </p:nvSpPr>
            <p:spPr>
              <a:xfrm>
                <a:off x="5472041" y="528187"/>
                <a:ext cx="321899" cy="273245"/>
              </a:xfrm>
              <a:custGeom>
                <a:avLst/>
                <a:gdLst>
                  <a:gd name="connsiteX0" fmla="*/ 315260 w 321899"/>
                  <a:gd name="connsiteY0" fmla="*/ 105886 h 273245"/>
                  <a:gd name="connsiteX1" fmla="*/ 293197 w 321899"/>
                  <a:gd name="connsiteY1" fmla="*/ 93960 h 273245"/>
                  <a:gd name="connsiteX2" fmla="*/ 293396 w 321899"/>
                  <a:gd name="connsiteY2" fmla="*/ 94357 h 273245"/>
                  <a:gd name="connsiteX3" fmla="*/ 223033 w 321899"/>
                  <a:gd name="connsiteY3" fmla="*/ 10280 h 273245"/>
                  <a:gd name="connsiteX4" fmla="*/ 45537 w 321899"/>
                  <a:gd name="connsiteY4" fmla="*/ 39896 h 273245"/>
                  <a:gd name="connsiteX5" fmla="*/ 2007 w 321899"/>
                  <a:gd name="connsiteY5" fmla="*/ 167105 h 273245"/>
                  <a:gd name="connsiteX6" fmla="*/ 91650 w 321899"/>
                  <a:gd name="connsiteY6" fmla="*/ 273246 h 273245"/>
                  <a:gd name="connsiteX7" fmla="*/ 160621 w 321899"/>
                  <a:gd name="connsiteY7" fmla="*/ 151999 h 273245"/>
                  <a:gd name="connsiteX8" fmla="*/ 273917 w 321899"/>
                  <a:gd name="connsiteY8" fmla="*/ 158360 h 273245"/>
                  <a:gd name="connsiteX9" fmla="*/ 315260 w 321899"/>
                  <a:gd name="connsiteY9" fmla="*/ 105886 h 27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899" h="273245">
                    <a:moveTo>
                      <a:pt x="315260" y="105886"/>
                    </a:moveTo>
                    <a:cubicBezTo>
                      <a:pt x="306713" y="103103"/>
                      <a:pt x="302340" y="96345"/>
                      <a:pt x="293197" y="93960"/>
                    </a:cubicBezTo>
                    <a:cubicBezTo>
                      <a:pt x="290613" y="94159"/>
                      <a:pt x="290613" y="94159"/>
                      <a:pt x="293396" y="94357"/>
                    </a:cubicBezTo>
                    <a:cubicBezTo>
                      <a:pt x="345472" y="56592"/>
                      <a:pt x="248276" y="16442"/>
                      <a:pt x="223033" y="10280"/>
                    </a:cubicBezTo>
                    <a:cubicBezTo>
                      <a:pt x="157838" y="-5422"/>
                      <a:pt x="97414" y="-8404"/>
                      <a:pt x="45537" y="39896"/>
                    </a:cubicBezTo>
                    <a:cubicBezTo>
                      <a:pt x="10951" y="72096"/>
                      <a:pt x="-6142" y="120197"/>
                      <a:pt x="2007" y="167105"/>
                    </a:cubicBezTo>
                    <a:cubicBezTo>
                      <a:pt x="13138" y="231107"/>
                      <a:pt x="54878" y="235282"/>
                      <a:pt x="91650" y="273246"/>
                    </a:cubicBezTo>
                    <a:cubicBezTo>
                      <a:pt x="50108" y="230312"/>
                      <a:pt x="126831" y="162931"/>
                      <a:pt x="160621" y="151999"/>
                    </a:cubicBezTo>
                    <a:cubicBezTo>
                      <a:pt x="201964" y="138682"/>
                      <a:pt x="230785" y="172869"/>
                      <a:pt x="273917" y="158360"/>
                    </a:cubicBezTo>
                    <a:cubicBezTo>
                      <a:pt x="279284" y="156571"/>
                      <a:pt x="342093" y="115029"/>
                      <a:pt x="315260" y="105886"/>
                    </a:cubicBezTo>
                    <a:close/>
                  </a:path>
                </a:pathLst>
              </a:custGeom>
              <a:solidFill>
                <a:srgbClr val="2E3054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A665ED-FF22-4441-ABEC-1C1EA0633E6C}"/>
                </a:ext>
              </a:extLst>
            </p:cNvPr>
            <p:cNvSpPr/>
            <p:nvPr/>
          </p:nvSpPr>
          <p:spPr>
            <a:xfrm>
              <a:off x="4644008" y="1734035"/>
              <a:ext cx="1511206" cy="1254601"/>
            </a:xfrm>
            <a:custGeom>
              <a:avLst/>
              <a:gdLst>
                <a:gd name="connsiteX0" fmla="*/ 1511207 w 1511206"/>
                <a:gd name="connsiteY0" fmla="*/ 1150648 h 1254601"/>
                <a:gd name="connsiteX1" fmla="*/ 1407253 w 1511206"/>
                <a:gd name="connsiteY1" fmla="*/ 1254602 h 1254601"/>
                <a:gd name="connsiteX2" fmla="*/ 103954 w 1511206"/>
                <a:gd name="connsiteY2" fmla="*/ 1254602 h 1254601"/>
                <a:gd name="connsiteX3" fmla="*/ 0 w 1511206"/>
                <a:gd name="connsiteY3" fmla="*/ 1150648 h 1254601"/>
                <a:gd name="connsiteX4" fmla="*/ 0 w 1511206"/>
                <a:gd name="connsiteY4" fmla="*/ 103954 h 1254601"/>
                <a:gd name="connsiteX5" fmla="*/ 103954 w 1511206"/>
                <a:gd name="connsiteY5" fmla="*/ 0 h 1254601"/>
                <a:gd name="connsiteX6" fmla="*/ 1407253 w 1511206"/>
                <a:gd name="connsiteY6" fmla="*/ 0 h 1254601"/>
                <a:gd name="connsiteX7" fmla="*/ 1511207 w 1511206"/>
                <a:gd name="connsiteY7" fmla="*/ 103954 h 1254601"/>
                <a:gd name="connsiteX8" fmla="*/ 1511207 w 1511206"/>
                <a:gd name="connsiteY8" fmla="*/ 1150648 h 125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206" h="1254601">
                  <a:moveTo>
                    <a:pt x="1511207" y="1150648"/>
                  </a:moveTo>
                  <a:cubicBezTo>
                    <a:pt x="1511207" y="1208091"/>
                    <a:pt x="1464696" y="1254602"/>
                    <a:pt x="1407253" y="1254602"/>
                  </a:cubicBezTo>
                  <a:lnTo>
                    <a:pt x="103954" y="1254602"/>
                  </a:lnTo>
                  <a:cubicBezTo>
                    <a:pt x="46511" y="1254602"/>
                    <a:pt x="0" y="1208091"/>
                    <a:pt x="0" y="1150648"/>
                  </a:cubicBezTo>
                  <a:lnTo>
                    <a:pt x="0" y="103954"/>
                  </a:lnTo>
                  <a:cubicBezTo>
                    <a:pt x="0" y="46511"/>
                    <a:pt x="46511" y="0"/>
                    <a:pt x="103954" y="0"/>
                  </a:cubicBezTo>
                  <a:lnTo>
                    <a:pt x="1407253" y="0"/>
                  </a:lnTo>
                  <a:cubicBezTo>
                    <a:pt x="1464696" y="0"/>
                    <a:pt x="1511207" y="46511"/>
                    <a:pt x="1511207" y="103954"/>
                  </a:cubicBezTo>
                  <a:lnTo>
                    <a:pt x="1511207" y="1150648"/>
                  </a:lnTo>
                  <a:close/>
                </a:path>
              </a:pathLst>
            </a:custGeom>
            <a:solidFill>
              <a:srgbClr val="C3E7DE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002451-E611-4B57-ABAA-6053468048BC}"/>
                </a:ext>
              </a:extLst>
            </p:cNvPr>
            <p:cNvSpPr/>
            <p:nvPr/>
          </p:nvSpPr>
          <p:spPr>
            <a:xfrm>
              <a:off x="4771614" y="69582"/>
              <a:ext cx="562702" cy="473854"/>
            </a:xfrm>
            <a:custGeom>
              <a:avLst/>
              <a:gdLst>
                <a:gd name="connsiteX0" fmla="*/ 562702 w 562702"/>
                <a:gd name="connsiteY0" fmla="*/ 448413 h 473854"/>
                <a:gd name="connsiteX1" fmla="*/ 537260 w 562702"/>
                <a:gd name="connsiteY1" fmla="*/ 473855 h 473854"/>
                <a:gd name="connsiteX2" fmla="*/ 249648 w 562702"/>
                <a:gd name="connsiteY2" fmla="*/ 473855 h 473854"/>
                <a:gd name="connsiteX3" fmla="*/ 25442 w 562702"/>
                <a:gd name="connsiteY3" fmla="*/ 473855 h 473854"/>
                <a:gd name="connsiteX4" fmla="*/ 0 w 562702"/>
                <a:gd name="connsiteY4" fmla="*/ 448413 h 473854"/>
                <a:gd name="connsiteX5" fmla="*/ 0 w 562702"/>
                <a:gd name="connsiteY5" fmla="*/ 25442 h 473854"/>
                <a:gd name="connsiteX6" fmla="*/ 25442 w 562702"/>
                <a:gd name="connsiteY6" fmla="*/ 0 h 473854"/>
                <a:gd name="connsiteX7" fmla="*/ 537260 w 562702"/>
                <a:gd name="connsiteY7" fmla="*/ 0 h 473854"/>
                <a:gd name="connsiteX8" fmla="*/ 562702 w 562702"/>
                <a:gd name="connsiteY8" fmla="*/ 25442 h 473854"/>
                <a:gd name="connsiteX9" fmla="*/ 562702 w 562702"/>
                <a:gd name="connsiteY9" fmla="*/ 448413 h 47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702" h="473854">
                  <a:moveTo>
                    <a:pt x="562702" y="448413"/>
                  </a:moveTo>
                  <a:cubicBezTo>
                    <a:pt x="562702" y="462525"/>
                    <a:pt x="551373" y="473855"/>
                    <a:pt x="537260" y="473855"/>
                  </a:cubicBezTo>
                  <a:lnTo>
                    <a:pt x="249648" y="473855"/>
                  </a:lnTo>
                  <a:lnTo>
                    <a:pt x="25442" y="473855"/>
                  </a:lnTo>
                  <a:cubicBezTo>
                    <a:pt x="11330" y="473855"/>
                    <a:pt x="0" y="462525"/>
                    <a:pt x="0" y="448413"/>
                  </a:cubicBezTo>
                  <a:lnTo>
                    <a:pt x="0" y="25442"/>
                  </a:lnTo>
                  <a:cubicBezTo>
                    <a:pt x="0" y="11330"/>
                    <a:pt x="11330" y="0"/>
                    <a:pt x="25442" y="0"/>
                  </a:cubicBezTo>
                  <a:lnTo>
                    <a:pt x="537260" y="0"/>
                  </a:lnTo>
                  <a:cubicBezTo>
                    <a:pt x="551174" y="0"/>
                    <a:pt x="562702" y="11330"/>
                    <a:pt x="562702" y="25442"/>
                  </a:cubicBezTo>
                  <a:lnTo>
                    <a:pt x="562702" y="448413"/>
                  </a:lnTo>
                  <a:close/>
                </a:path>
              </a:pathLst>
            </a:custGeom>
            <a:solidFill>
              <a:srgbClr val="FFFFFF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0F42A4-5B66-4C83-AD53-73AA070424F5}"/>
                </a:ext>
              </a:extLst>
            </p:cNvPr>
            <p:cNvSpPr/>
            <p:nvPr/>
          </p:nvSpPr>
          <p:spPr>
            <a:xfrm>
              <a:off x="5136148" y="478838"/>
              <a:ext cx="235337" cy="381031"/>
            </a:xfrm>
            <a:custGeom>
              <a:avLst/>
              <a:gdLst>
                <a:gd name="connsiteX0" fmla="*/ 0 w 235337"/>
                <a:gd name="connsiteY0" fmla="*/ 32399 h 381031"/>
                <a:gd name="connsiteX1" fmla="*/ 235337 w 235337"/>
                <a:gd name="connsiteY1" fmla="*/ 381032 h 381031"/>
                <a:gd name="connsiteX2" fmla="*/ 90637 w 235337"/>
                <a:gd name="connsiteY2" fmla="*/ 0 h 3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37" h="381031">
                  <a:moveTo>
                    <a:pt x="0" y="32399"/>
                  </a:moveTo>
                  <a:lnTo>
                    <a:pt x="235337" y="381032"/>
                  </a:lnTo>
                  <a:lnTo>
                    <a:pt x="90637" y="0"/>
                  </a:lnTo>
                  <a:close/>
                </a:path>
              </a:pathLst>
            </a:custGeom>
            <a:solidFill>
              <a:srgbClr val="FFFFFF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763CC-CFFB-4E63-8A6A-B651CCCA26C0}"/>
                </a:ext>
              </a:extLst>
            </p:cNvPr>
            <p:cNvSpPr/>
            <p:nvPr/>
          </p:nvSpPr>
          <p:spPr>
            <a:xfrm>
              <a:off x="4751539" y="1568862"/>
              <a:ext cx="470674" cy="338098"/>
            </a:xfrm>
            <a:custGeom>
              <a:avLst/>
              <a:gdLst>
                <a:gd name="connsiteX0" fmla="*/ 270519 w 470674"/>
                <a:gd name="connsiteY0" fmla="*/ 6559 h 338098"/>
                <a:gd name="connsiteX1" fmla="*/ 0 w 470674"/>
                <a:gd name="connsiteY1" fmla="*/ 338098 h 338098"/>
                <a:gd name="connsiteX2" fmla="*/ 470674 w 470674"/>
                <a:gd name="connsiteY2" fmla="*/ 24448 h 338098"/>
                <a:gd name="connsiteX3" fmla="*/ 249251 w 470674"/>
                <a:gd name="connsiteY3" fmla="*/ 0 h 33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674" h="338098">
                  <a:moveTo>
                    <a:pt x="270519" y="6559"/>
                  </a:moveTo>
                  <a:lnTo>
                    <a:pt x="0" y="338098"/>
                  </a:lnTo>
                  <a:lnTo>
                    <a:pt x="470674" y="24448"/>
                  </a:lnTo>
                  <a:lnTo>
                    <a:pt x="249251" y="0"/>
                  </a:lnTo>
                  <a:close/>
                </a:path>
              </a:pathLst>
            </a:custGeom>
            <a:solidFill>
              <a:srgbClr val="B2E7E7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7193520" y="460909"/>
              <a:ext cx="428416" cy="381706"/>
              <a:chOff x="7193520" y="460909"/>
              <a:chExt cx="428416" cy="381706"/>
            </a:xfrm>
            <a:solidFill>
              <a:srgbClr val="00000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EC13A16-B40E-4BAC-AEE1-2E622E1386C0}"/>
                  </a:ext>
                </a:extLst>
              </p:cNvPr>
              <p:cNvSpPr/>
              <p:nvPr/>
            </p:nvSpPr>
            <p:spPr>
              <a:xfrm>
                <a:off x="7193520" y="460909"/>
                <a:ext cx="428416" cy="381706"/>
              </a:xfrm>
              <a:custGeom>
                <a:avLst/>
                <a:gdLst>
                  <a:gd name="connsiteX0" fmla="*/ 427383 w 428416"/>
                  <a:gd name="connsiteY0" fmla="*/ 249886 h 381706"/>
                  <a:gd name="connsiteX1" fmla="*/ 415656 w 428416"/>
                  <a:gd name="connsiteY1" fmla="*/ 273937 h 381706"/>
                  <a:gd name="connsiteX2" fmla="*/ 106975 w 428416"/>
                  <a:gd name="connsiteY2" fmla="*/ 380673 h 381706"/>
                  <a:gd name="connsiteX3" fmla="*/ 82924 w 428416"/>
                  <a:gd name="connsiteY3" fmla="*/ 368946 h 381706"/>
                  <a:gd name="connsiteX4" fmla="*/ 1033 w 428416"/>
                  <a:gd name="connsiteY4" fmla="*/ 131820 h 381706"/>
                  <a:gd name="connsiteX5" fmla="*/ 12760 w 428416"/>
                  <a:gd name="connsiteY5" fmla="*/ 107770 h 381706"/>
                  <a:gd name="connsiteX6" fmla="*/ 321442 w 428416"/>
                  <a:gd name="connsiteY6" fmla="*/ 1033 h 381706"/>
                  <a:gd name="connsiteX7" fmla="*/ 345492 w 428416"/>
                  <a:gd name="connsiteY7" fmla="*/ 12760 h 381706"/>
                  <a:gd name="connsiteX8" fmla="*/ 427383 w 428416"/>
                  <a:gd name="connsiteY8" fmla="*/ 249886 h 3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416" h="381706">
                    <a:moveTo>
                      <a:pt x="427383" y="249886"/>
                    </a:moveTo>
                    <a:cubicBezTo>
                      <a:pt x="430762" y="259825"/>
                      <a:pt x="425594" y="270558"/>
                      <a:pt x="415656" y="273937"/>
                    </a:cubicBezTo>
                    <a:lnTo>
                      <a:pt x="106975" y="380673"/>
                    </a:lnTo>
                    <a:cubicBezTo>
                      <a:pt x="97036" y="384052"/>
                      <a:pt x="86303" y="378885"/>
                      <a:pt x="82924" y="368946"/>
                    </a:cubicBezTo>
                    <a:lnTo>
                      <a:pt x="1033" y="131820"/>
                    </a:lnTo>
                    <a:cubicBezTo>
                      <a:pt x="-2346" y="121882"/>
                      <a:pt x="2822" y="111149"/>
                      <a:pt x="12760" y="107770"/>
                    </a:cubicBezTo>
                    <a:lnTo>
                      <a:pt x="321442" y="1033"/>
                    </a:lnTo>
                    <a:cubicBezTo>
                      <a:pt x="331380" y="-2346"/>
                      <a:pt x="342113" y="2822"/>
                      <a:pt x="345492" y="12760"/>
                    </a:cubicBezTo>
                    <a:lnTo>
                      <a:pt x="427383" y="249886"/>
                    </a:lnTo>
                    <a:close/>
                  </a:path>
                </a:pathLst>
              </a:custGeom>
              <a:solidFill>
                <a:srgbClr val="FA7071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D3CAD7-B58E-430A-92FA-8E52DF8FDC03}"/>
                  </a:ext>
                </a:extLst>
              </p:cNvPr>
              <p:cNvSpPr/>
              <p:nvPr/>
            </p:nvSpPr>
            <p:spPr>
              <a:xfrm>
                <a:off x="7356149" y="579015"/>
                <a:ext cx="93618" cy="139333"/>
              </a:xfrm>
              <a:custGeom>
                <a:avLst/>
                <a:gdLst>
                  <a:gd name="connsiteX0" fmla="*/ 0 w 93618"/>
                  <a:gd name="connsiteY0" fmla="*/ 0 h 139333"/>
                  <a:gd name="connsiteX1" fmla="*/ 93618 w 93618"/>
                  <a:gd name="connsiteY1" fmla="*/ 45517 h 139333"/>
                  <a:gd name="connsiteX2" fmla="*/ 48101 w 93618"/>
                  <a:gd name="connsiteY2" fmla="*/ 139334 h 13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18" h="139333">
                    <a:moveTo>
                      <a:pt x="0" y="0"/>
                    </a:moveTo>
                    <a:lnTo>
                      <a:pt x="93618" y="45517"/>
                    </a:lnTo>
                    <a:lnTo>
                      <a:pt x="48101" y="139334"/>
                    </a:ln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7911CC42-63EB-435A-BDE3-3A6E2D5BB9F6}"/>
                  </a:ext>
                </a:extLst>
              </p:cNvPr>
              <p:cNvGrpSpPr/>
              <p:nvPr/>
            </p:nvGrpSpPr>
            <p:grpSpPr>
              <a:xfrm>
                <a:off x="7340645" y="702050"/>
                <a:ext cx="187832" cy="73940"/>
                <a:chOff x="7340645" y="702050"/>
                <a:chExt cx="187832" cy="73940"/>
              </a:xfrm>
              <a:solidFill>
                <a:srgbClr val="000000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FAA5155B-6BB4-40BA-BCD5-9209A196B7C0}"/>
                    </a:ext>
                  </a:extLst>
                </p:cNvPr>
                <p:cNvSpPr/>
                <p:nvPr/>
              </p:nvSpPr>
              <p:spPr>
                <a:xfrm>
                  <a:off x="7340645" y="702050"/>
                  <a:ext cx="187832" cy="73940"/>
                </a:xfrm>
                <a:custGeom>
                  <a:avLst/>
                  <a:gdLst>
                    <a:gd name="connsiteX0" fmla="*/ 187832 w 187832"/>
                    <a:gd name="connsiteY0" fmla="*/ 10336 h 73940"/>
                    <a:gd name="connsiteX1" fmla="*/ 3578 w 187832"/>
                    <a:gd name="connsiteY1" fmla="*/ 73940 h 73940"/>
                    <a:gd name="connsiteX2" fmla="*/ 0 w 187832"/>
                    <a:gd name="connsiteY2" fmla="*/ 63803 h 73940"/>
                    <a:gd name="connsiteX3" fmla="*/ 184255 w 187832"/>
                    <a:gd name="connsiteY3" fmla="*/ 0 h 7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832" h="73940">
                      <a:moveTo>
                        <a:pt x="187832" y="10336"/>
                      </a:moveTo>
                      <a:lnTo>
                        <a:pt x="3578" y="73940"/>
                      </a:lnTo>
                      <a:lnTo>
                        <a:pt x="0" y="63803"/>
                      </a:lnTo>
                      <a:lnTo>
                        <a:pt x="18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2088C7B-2217-41BA-A644-35F6A536F66D}"/>
                    </a:ext>
                  </a:extLst>
                </p:cNvPr>
                <p:cNvSpPr/>
                <p:nvPr/>
              </p:nvSpPr>
              <p:spPr>
                <a:xfrm>
                  <a:off x="7359336" y="744593"/>
                  <a:ext cx="28806" cy="28806"/>
                </a:xfrm>
                <a:custGeom>
                  <a:avLst/>
                  <a:gdLst>
                    <a:gd name="connsiteX0" fmla="*/ 28019 w 28806"/>
                    <a:gd name="connsiteY0" fmla="*/ 9732 h 28806"/>
                    <a:gd name="connsiteX1" fmla="*/ 19074 w 28806"/>
                    <a:gd name="connsiteY1" fmla="*/ 28019 h 28806"/>
                    <a:gd name="connsiteX2" fmla="*/ 788 w 28806"/>
                    <a:gd name="connsiteY2" fmla="*/ 19074 h 28806"/>
                    <a:gd name="connsiteX3" fmla="*/ 9732 w 28806"/>
                    <a:gd name="connsiteY3" fmla="*/ 788 h 28806"/>
                    <a:gd name="connsiteX4" fmla="*/ 28019 w 28806"/>
                    <a:gd name="connsiteY4" fmla="*/ 9732 h 28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06" h="28806">
                      <a:moveTo>
                        <a:pt x="28019" y="9732"/>
                      </a:moveTo>
                      <a:cubicBezTo>
                        <a:pt x="30602" y="17285"/>
                        <a:pt x="26627" y="25435"/>
                        <a:pt x="19074" y="28019"/>
                      </a:cubicBezTo>
                      <a:cubicBezTo>
                        <a:pt x="11521" y="30603"/>
                        <a:pt x="3372" y="26627"/>
                        <a:pt x="788" y="19074"/>
                      </a:cubicBezTo>
                      <a:cubicBezTo>
                        <a:pt x="-1796" y="11521"/>
                        <a:pt x="2179" y="3372"/>
                        <a:pt x="9732" y="788"/>
                      </a:cubicBezTo>
                      <a:cubicBezTo>
                        <a:pt x="17087" y="-1796"/>
                        <a:pt x="25435" y="2179"/>
                        <a:pt x="28019" y="9732"/>
                      </a:cubicBezTo>
                      <a:close/>
                    </a:path>
                  </a:pathLst>
                </a:custGeom>
                <a:solidFill>
                  <a:srgbClr val="364E57"/>
                </a:solidFill>
                <a:ln w="19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0353D7-EBE2-43DD-862A-BCD2A491B6F7}"/>
                </a:ext>
              </a:extLst>
            </p:cNvPr>
            <p:cNvSpPr/>
            <p:nvPr/>
          </p:nvSpPr>
          <p:spPr>
            <a:xfrm>
              <a:off x="6535342" y="484466"/>
              <a:ext cx="472816" cy="583189"/>
            </a:xfrm>
            <a:custGeom>
              <a:avLst/>
              <a:gdLst>
                <a:gd name="connsiteX0" fmla="*/ 705 w 472816"/>
                <a:gd name="connsiteY0" fmla="*/ 217385 h 583189"/>
                <a:gd name="connsiteX1" fmla="*/ 506 w 472816"/>
                <a:gd name="connsiteY1" fmla="*/ 227919 h 583189"/>
                <a:gd name="connsiteX2" fmla="*/ 24954 w 472816"/>
                <a:gd name="connsiteY2" fmla="*/ 278008 h 583189"/>
                <a:gd name="connsiteX3" fmla="*/ 8854 w 472816"/>
                <a:gd name="connsiteY3" fmla="*/ 355129 h 583189"/>
                <a:gd name="connsiteX4" fmla="*/ 65701 w 472816"/>
                <a:gd name="connsiteY4" fmla="*/ 427280 h 583189"/>
                <a:gd name="connsiteX5" fmla="*/ 33700 w 472816"/>
                <a:gd name="connsiteY5" fmla="*/ 485121 h 583189"/>
                <a:gd name="connsiteX6" fmla="*/ 72658 w 472816"/>
                <a:gd name="connsiteY6" fmla="*/ 551707 h 583189"/>
                <a:gd name="connsiteX7" fmla="*/ 203643 w 472816"/>
                <a:gd name="connsiteY7" fmla="*/ 576552 h 583189"/>
                <a:gd name="connsiteX8" fmla="*/ 278180 w 472816"/>
                <a:gd name="connsiteY8" fmla="*/ 476971 h 583189"/>
                <a:gd name="connsiteX9" fmla="*/ 339797 w 472816"/>
                <a:gd name="connsiteY9" fmla="*/ 458486 h 583189"/>
                <a:gd name="connsiteX10" fmla="*/ 397836 w 472816"/>
                <a:gd name="connsiteY10" fmla="*/ 407603 h 583189"/>
                <a:gd name="connsiteX11" fmla="*/ 422284 w 472816"/>
                <a:gd name="connsiteY11" fmla="*/ 260517 h 583189"/>
                <a:gd name="connsiteX12" fmla="*/ 140635 w 472816"/>
                <a:gd name="connsiteY12" fmla="*/ 9080 h 583189"/>
                <a:gd name="connsiteX13" fmla="*/ 124336 w 472816"/>
                <a:gd name="connsiteY13" fmla="*/ 16235 h 583189"/>
                <a:gd name="connsiteX14" fmla="*/ 35687 w 472816"/>
                <a:gd name="connsiteY14" fmla="*/ 158948 h 583189"/>
                <a:gd name="connsiteX15" fmla="*/ 705 w 472816"/>
                <a:gd name="connsiteY15" fmla="*/ 217385 h 58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816" h="583189">
                  <a:moveTo>
                    <a:pt x="705" y="217385"/>
                  </a:moveTo>
                  <a:cubicBezTo>
                    <a:pt x="-90" y="221161"/>
                    <a:pt x="-289" y="224739"/>
                    <a:pt x="506" y="227919"/>
                  </a:cubicBezTo>
                  <a:cubicBezTo>
                    <a:pt x="5873" y="247995"/>
                    <a:pt x="24557" y="250579"/>
                    <a:pt x="24954" y="278008"/>
                  </a:cubicBezTo>
                  <a:cubicBezTo>
                    <a:pt x="25153" y="304245"/>
                    <a:pt x="15016" y="330084"/>
                    <a:pt x="8854" y="355129"/>
                  </a:cubicBezTo>
                  <a:cubicBezTo>
                    <a:pt x="-1879" y="399056"/>
                    <a:pt x="12233" y="437020"/>
                    <a:pt x="65701" y="427280"/>
                  </a:cubicBezTo>
                  <a:cubicBezTo>
                    <a:pt x="54968" y="443380"/>
                    <a:pt x="35091" y="465046"/>
                    <a:pt x="33700" y="485121"/>
                  </a:cubicBezTo>
                  <a:cubicBezTo>
                    <a:pt x="31315" y="515929"/>
                    <a:pt x="50595" y="536004"/>
                    <a:pt x="72658" y="551707"/>
                  </a:cubicBezTo>
                  <a:cubicBezTo>
                    <a:pt x="110423" y="578540"/>
                    <a:pt x="158325" y="592255"/>
                    <a:pt x="203643" y="576552"/>
                  </a:cubicBezTo>
                  <a:cubicBezTo>
                    <a:pt x="251148" y="560055"/>
                    <a:pt x="246974" y="508774"/>
                    <a:pt x="278180" y="476971"/>
                  </a:cubicBezTo>
                  <a:cubicBezTo>
                    <a:pt x="291895" y="462859"/>
                    <a:pt x="317734" y="468027"/>
                    <a:pt x="339797" y="458486"/>
                  </a:cubicBezTo>
                  <a:cubicBezTo>
                    <a:pt x="361065" y="449343"/>
                    <a:pt x="383923" y="425889"/>
                    <a:pt x="397836" y="407603"/>
                  </a:cubicBezTo>
                  <a:cubicBezTo>
                    <a:pt x="435403" y="358706"/>
                    <a:pt x="442558" y="314978"/>
                    <a:pt x="422284" y="260517"/>
                  </a:cubicBezTo>
                  <a:cubicBezTo>
                    <a:pt x="594812" y="96934"/>
                    <a:pt x="281559" y="-36636"/>
                    <a:pt x="140635" y="9080"/>
                  </a:cubicBezTo>
                  <a:cubicBezTo>
                    <a:pt x="135070" y="10869"/>
                    <a:pt x="129902" y="13850"/>
                    <a:pt x="124336" y="16235"/>
                  </a:cubicBezTo>
                  <a:cubicBezTo>
                    <a:pt x="94720" y="63740"/>
                    <a:pt x="65303" y="111443"/>
                    <a:pt x="35687" y="158948"/>
                  </a:cubicBezTo>
                  <a:cubicBezTo>
                    <a:pt x="27737" y="171868"/>
                    <a:pt x="5078" y="197906"/>
                    <a:pt x="705" y="217385"/>
                  </a:cubicBezTo>
                  <a:close/>
                </a:path>
              </a:pathLst>
            </a:custGeom>
            <a:solidFill>
              <a:srgbClr val="0B1238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4BF3BC-833C-43D2-BD75-4E265BFB8694}"/>
                </a:ext>
              </a:extLst>
            </p:cNvPr>
            <p:cNvSpPr/>
            <p:nvPr/>
          </p:nvSpPr>
          <p:spPr>
            <a:xfrm>
              <a:off x="5904345" y="801296"/>
              <a:ext cx="759110" cy="434083"/>
            </a:xfrm>
            <a:custGeom>
              <a:avLst/>
              <a:gdLst>
                <a:gd name="connsiteX0" fmla="*/ 759110 w 759110"/>
                <a:gd name="connsiteY0" fmla="*/ 70499 h 434083"/>
                <a:gd name="connsiteX1" fmla="*/ 532519 w 759110"/>
                <a:gd name="connsiteY1" fmla="*/ 311402 h 434083"/>
                <a:gd name="connsiteX2" fmla="*/ 244111 w 759110"/>
                <a:gd name="connsiteY2" fmla="*/ 72089 h 434083"/>
                <a:gd name="connsiteX3" fmla="*/ 99212 w 759110"/>
                <a:gd name="connsiteY3" fmla="*/ 137 h 434083"/>
                <a:gd name="connsiteX4" fmla="*/ 132406 w 759110"/>
                <a:gd name="connsiteY4" fmla="*/ 27169 h 434083"/>
                <a:gd name="connsiteX5" fmla="*/ 625 w 759110"/>
                <a:gd name="connsiteY5" fmla="*/ 16634 h 434083"/>
                <a:gd name="connsiteX6" fmla="*/ 124654 w 759110"/>
                <a:gd name="connsiteY6" fmla="*/ 93357 h 434083"/>
                <a:gd name="connsiteX7" fmla="*/ 171960 w 759110"/>
                <a:gd name="connsiteY7" fmla="*/ 114228 h 434083"/>
                <a:gd name="connsiteX8" fmla="*/ 254050 w 759110"/>
                <a:gd name="connsiteY8" fmla="*/ 195920 h 434083"/>
                <a:gd name="connsiteX9" fmla="*/ 515226 w 759110"/>
                <a:gd name="connsiteY9" fmla="*/ 433245 h 434083"/>
                <a:gd name="connsiteX10" fmla="*/ 732675 w 759110"/>
                <a:gd name="connsiteY10" fmla="*/ 341018 h 434083"/>
                <a:gd name="connsiteX11" fmla="*/ 759110 w 759110"/>
                <a:gd name="connsiteY11" fmla="*/ 70499 h 43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9110" h="434083">
                  <a:moveTo>
                    <a:pt x="759110" y="70499"/>
                  </a:moveTo>
                  <a:cubicBezTo>
                    <a:pt x="680400" y="78649"/>
                    <a:pt x="578632" y="312197"/>
                    <a:pt x="532519" y="311402"/>
                  </a:cubicBezTo>
                  <a:cubicBezTo>
                    <a:pt x="486207" y="310607"/>
                    <a:pt x="244111" y="72089"/>
                    <a:pt x="244111" y="72089"/>
                  </a:cubicBezTo>
                  <a:cubicBezTo>
                    <a:pt x="244111" y="72089"/>
                    <a:pt x="196209" y="-3640"/>
                    <a:pt x="99212" y="137"/>
                  </a:cubicBezTo>
                  <a:lnTo>
                    <a:pt x="132406" y="27169"/>
                  </a:lnTo>
                  <a:cubicBezTo>
                    <a:pt x="132406" y="27169"/>
                    <a:pt x="7383" y="5901"/>
                    <a:pt x="625" y="16634"/>
                  </a:cubicBezTo>
                  <a:cubicBezTo>
                    <a:pt x="-6133" y="27169"/>
                    <a:pt x="42365" y="63344"/>
                    <a:pt x="124654" y="93357"/>
                  </a:cubicBezTo>
                  <a:cubicBezTo>
                    <a:pt x="145325" y="100910"/>
                    <a:pt x="160630" y="107867"/>
                    <a:pt x="171960" y="114228"/>
                  </a:cubicBezTo>
                  <a:cubicBezTo>
                    <a:pt x="205949" y="133110"/>
                    <a:pt x="224434" y="166105"/>
                    <a:pt x="254050" y="195920"/>
                  </a:cubicBezTo>
                  <a:cubicBezTo>
                    <a:pt x="333556" y="276022"/>
                    <a:pt x="484616" y="424896"/>
                    <a:pt x="515226" y="433245"/>
                  </a:cubicBezTo>
                  <a:cubicBezTo>
                    <a:pt x="557166" y="444375"/>
                    <a:pt x="732675" y="341018"/>
                    <a:pt x="732675" y="341018"/>
                  </a:cubicBezTo>
                  <a:lnTo>
                    <a:pt x="759110" y="70499"/>
                  </a:ln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F0D157-3073-4DC5-8238-63C99C4FD9BD}"/>
                </a:ext>
              </a:extLst>
            </p:cNvPr>
            <p:cNvSpPr/>
            <p:nvPr/>
          </p:nvSpPr>
          <p:spPr>
            <a:xfrm>
              <a:off x="6630848" y="715765"/>
              <a:ext cx="193057" cy="229427"/>
            </a:xfrm>
            <a:custGeom>
              <a:avLst/>
              <a:gdLst>
                <a:gd name="connsiteX0" fmla="*/ 44930 w 193057"/>
                <a:gd name="connsiteY0" fmla="*/ 44523 h 229427"/>
                <a:gd name="connsiteX1" fmla="*/ 8556 w 193057"/>
                <a:gd name="connsiteY1" fmla="*/ 206914 h 229427"/>
                <a:gd name="connsiteX2" fmla="*/ 187444 w 193057"/>
                <a:gd name="connsiteY2" fmla="*/ 173720 h 229427"/>
                <a:gd name="connsiteX3" fmla="*/ 184662 w 193057"/>
                <a:gd name="connsiteY3" fmla="*/ 0 h 229427"/>
                <a:gd name="connsiteX4" fmla="*/ 44930 w 193057"/>
                <a:gd name="connsiteY4" fmla="*/ 44523 h 2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57" h="229427">
                  <a:moveTo>
                    <a:pt x="44930" y="44523"/>
                  </a:moveTo>
                  <a:cubicBezTo>
                    <a:pt x="44930" y="44523"/>
                    <a:pt x="61428" y="153844"/>
                    <a:pt x="8556" y="206914"/>
                  </a:cubicBezTo>
                  <a:cubicBezTo>
                    <a:pt x="-44315" y="259984"/>
                    <a:pt x="164189" y="206914"/>
                    <a:pt x="187444" y="173720"/>
                  </a:cubicBezTo>
                  <a:cubicBezTo>
                    <a:pt x="210700" y="140527"/>
                    <a:pt x="152064" y="137545"/>
                    <a:pt x="184662" y="0"/>
                  </a:cubicBezTo>
                  <a:lnTo>
                    <a:pt x="44930" y="44523"/>
                  </a:ln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06D168-5989-4764-ADF2-275844C5A88E}"/>
                </a:ext>
              </a:extLst>
            </p:cNvPr>
            <p:cNvSpPr/>
            <p:nvPr/>
          </p:nvSpPr>
          <p:spPr>
            <a:xfrm>
              <a:off x="6534684" y="843953"/>
              <a:ext cx="441199" cy="734043"/>
            </a:xfrm>
            <a:custGeom>
              <a:avLst/>
              <a:gdLst>
                <a:gd name="connsiteX0" fmla="*/ 276453 w 441199"/>
                <a:gd name="connsiteY0" fmla="*/ 1009 h 734043"/>
                <a:gd name="connsiteX1" fmla="*/ 379214 w 441199"/>
                <a:gd name="connsiteY1" fmla="*/ 138952 h 734043"/>
                <a:gd name="connsiteX2" fmla="*/ 377425 w 441199"/>
                <a:gd name="connsiteY2" fmla="*/ 360574 h 734043"/>
                <a:gd name="connsiteX3" fmla="*/ 380406 w 441199"/>
                <a:gd name="connsiteY3" fmla="*/ 443658 h 734043"/>
                <a:gd name="connsiteX4" fmla="*/ 400283 w 441199"/>
                <a:gd name="connsiteY4" fmla="*/ 526741 h 734043"/>
                <a:gd name="connsiteX5" fmla="*/ 412010 w 441199"/>
                <a:gd name="connsiteY5" fmla="*/ 613602 h 734043"/>
                <a:gd name="connsiteX6" fmla="*/ 438048 w 441199"/>
                <a:gd name="connsiteY6" fmla="*/ 733059 h 734043"/>
                <a:gd name="connsiteX7" fmla="*/ 229345 w 441199"/>
                <a:gd name="connsiteY7" fmla="*/ 721928 h 734043"/>
                <a:gd name="connsiteX8" fmla="*/ 85241 w 441199"/>
                <a:gd name="connsiteY8" fmla="*/ 710400 h 734043"/>
                <a:gd name="connsiteX9" fmla="*/ 2555 w 441199"/>
                <a:gd name="connsiteY9" fmla="*/ 694499 h 734043"/>
                <a:gd name="connsiteX10" fmla="*/ 39923 w 441199"/>
                <a:gd name="connsiteY10" fmla="*/ 617776 h 734043"/>
                <a:gd name="connsiteX11" fmla="*/ 70930 w 441199"/>
                <a:gd name="connsiteY11" fmla="*/ 540854 h 734043"/>
                <a:gd name="connsiteX12" fmla="*/ 37140 w 441199"/>
                <a:gd name="connsiteY12" fmla="*/ 354214 h 734043"/>
                <a:gd name="connsiteX13" fmla="*/ 14680 w 441199"/>
                <a:gd name="connsiteY13" fmla="*/ 201563 h 734043"/>
                <a:gd name="connsiteX14" fmla="*/ 79676 w 441199"/>
                <a:gd name="connsiteY14" fmla="*/ 49309 h 734043"/>
                <a:gd name="connsiteX15" fmla="*/ 276453 w 441199"/>
                <a:gd name="connsiteY15" fmla="*/ 1009 h 7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199" h="734043">
                  <a:moveTo>
                    <a:pt x="276453" y="1009"/>
                  </a:moveTo>
                  <a:cubicBezTo>
                    <a:pt x="276453" y="1009"/>
                    <a:pt x="392531" y="-20855"/>
                    <a:pt x="379214" y="138952"/>
                  </a:cubicBezTo>
                  <a:cubicBezTo>
                    <a:pt x="373052" y="212495"/>
                    <a:pt x="373648" y="286833"/>
                    <a:pt x="377425" y="360574"/>
                  </a:cubicBezTo>
                  <a:cubicBezTo>
                    <a:pt x="378816" y="388401"/>
                    <a:pt x="380009" y="415831"/>
                    <a:pt x="380406" y="443658"/>
                  </a:cubicBezTo>
                  <a:cubicBezTo>
                    <a:pt x="380804" y="473274"/>
                    <a:pt x="395512" y="497722"/>
                    <a:pt x="400283" y="526741"/>
                  </a:cubicBezTo>
                  <a:cubicBezTo>
                    <a:pt x="405053" y="555363"/>
                    <a:pt x="405451" y="585576"/>
                    <a:pt x="412010" y="613602"/>
                  </a:cubicBezTo>
                  <a:cubicBezTo>
                    <a:pt x="419563" y="646199"/>
                    <a:pt x="451167" y="700263"/>
                    <a:pt x="438048" y="733059"/>
                  </a:cubicBezTo>
                  <a:cubicBezTo>
                    <a:pt x="368282" y="737034"/>
                    <a:pt x="298515" y="728090"/>
                    <a:pt x="229345" y="721928"/>
                  </a:cubicBezTo>
                  <a:cubicBezTo>
                    <a:pt x="181841" y="717555"/>
                    <a:pt x="132945" y="710599"/>
                    <a:pt x="85241" y="710400"/>
                  </a:cubicBezTo>
                  <a:cubicBezTo>
                    <a:pt x="66160" y="710201"/>
                    <a:pt x="15475" y="710201"/>
                    <a:pt x="2555" y="694499"/>
                  </a:cubicBezTo>
                  <a:cubicBezTo>
                    <a:pt x="8717" y="670448"/>
                    <a:pt x="27599" y="640832"/>
                    <a:pt x="39923" y="617776"/>
                  </a:cubicBezTo>
                  <a:cubicBezTo>
                    <a:pt x="53041" y="592930"/>
                    <a:pt x="62582" y="566494"/>
                    <a:pt x="70930" y="540854"/>
                  </a:cubicBezTo>
                  <a:cubicBezTo>
                    <a:pt x="93391" y="472677"/>
                    <a:pt x="86036" y="407085"/>
                    <a:pt x="37140" y="354214"/>
                  </a:cubicBezTo>
                  <a:cubicBezTo>
                    <a:pt x="-4600" y="309094"/>
                    <a:pt x="-9768" y="258211"/>
                    <a:pt x="14680" y="201563"/>
                  </a:cubicBezTo>
                  <a:cubicBezTo>
                    <a:pt x="65365" y="83894"/>
                    <a:pt x="47078" y="98801"/>
                    <a:pt x="79676" y="49309"/>
                  </a:cubicBezTo>
                  <a:cubicBezTo>
                    <a:pt x="112074" y="-183"/>
                    <a:pt x="232327" y="54676"/>
                    <a:pt x="276453" y="1009"/>
                  </a:cubicBezTo>
                  <a:close/>
                </a:path>
              </a:pathLst>
            </a:custGeom>
            <a:solidFill>
              <a:srgbClr val="2A2B7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975B6A1-01B6-464A-B0FB-12BA5938855D}"/>
                </a:ext>
              </a:extLst>
            </p:cNvPr>
            <p:cNvSpPr/>
            <p:nvPr/>
          </p:nvSpPr>
          <p:spPr>
            <a:xfrm>
              <a:off x="6610601" y="416272"/>
              <a:ext cx="392134" cy="344893"/>
            </a:xfrm>
            <a:custGeom>
              <a:avLst/>
              <a:gdLst>
                <a:gd name="connsiteX0" fmla="*/ 184237 w 392134"/>
                <a:gd name="connsiteY0" fmla="*/ 750 h 344893"/>
                <a:gd name="connsiteX1" fmla="*/ 3759 w 392134"/>
                <a:gd name="connsiteY1" fmla="*/ 164731 h 344893"/>
                <a:gd name="connsiteX2" fmla="*/ 188014 w 392134"/>
                <a:gd name="connsiteY2" fmla="*/ 176657 h 344893"/>
                <a:gd name="connsiteX3" fmla="*/ 204312 w 392134"/>
                <a:gd name="connsiteY3" fmla="*/ 206273 h 344893"/>
                <a:gd name="connsiteX4" fmla="*/ 254401 w 392134"/>
                <a:gd name="connsiteY4" fmla="*/ 215813 h 344893"/>
                <a:gd name="connsiteX5" fmla="*/ 217033 w 392134"/>
                <a:gd name="connsiteY5" fmla="*/ 258150 h 344893"/>
                <a:gd name="connsiteX6" fmla="*/ 349410 w 392134"/>
                <a:gd name="connsiteY6" fmla="*/ 336662 h 344893"/>
                <a:gd name="connsiteX7" fmla="*/ 184237 w 392134"/>
                <a:gd name="connsiteY7" fmla="*/ 750 h 34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134" h="344893">
                  <a:moveTo>
                    <a:pt x="184237" y="750"/>
                  </a:moveTo>
                  <a:cubicBezTo>
                    <a:pt x="107315" y="7309"/>
                    <a:pt x="-23869" y="90194"/>
                    <a:pt x="3759" y="164731"/>
                  </a:cubicBezTo>
                  <a:cubicBezTo>
                    <a:pt x="31387" y="239466"/>
                    <a:pt x="142298" y="213428"/>
                    <a:pt x="188014" y="176657"/>
                  </a:cubicBezTo>
                  <a:lnTo>
                    <a:pt x="204312" y="206273"/>
                  </a:lnTo>
                  <a:cubicBezTo>
                    <a:pt x="204312" y="206273"/>
                    <a:pt x="243469" y="174470"/>
                    <a:pt x="254401" y="215813"/>
                  </a:cubicBezTo>
                  <a:cubicBezTo>
                    <a:pt x="265134" y="257156"/>
                    <a:pt x="217033" y="258150"/>
                    <a:pt x="217033" y="258150"/>
                  </a:cubicBezTo>
                  <a:cubicBezTo>
                    <a:pt x="217033" y="258150"/>
                    <a:pt x="263147" y="376614"/>
                    <a:pt x="349410" y="336662"/>
                  </a:cubicBezTo>
                  <a:cubicBezTo>
                    <a:pt x="435476" y="297307"/>
                    <a:pt x="396915" y="-17337"/>
                    <a:pt x="184237" y="750"/>
                  </a:cubicBezTo>
                  <a:close/>
                </a:path>
              </a:pathLst>
            </a:custGeom>
            <a:solidFill>
              <a:srgbClr val="0B1238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A7D902E-8A6C-44DD-A8CA-3ABDFB66151C}"/>
                </a:ext>
              </a:extLst>
            </p:cNvPr>
            <p:cNvSpPr/>
            <p:nvPr/>
          </p:nvSpPr>
          <p:spPr>
            <a:xfrm>
              <a:off x="6827038" y="872634"/>
              <a:ext cx="165533" cy="677941"/>
            </a:xfrm>
            <a:custGeom>
              <a:avLst/>
              <a:gdLst>
                <a:gd name="connsiteX0" fmla="*/ 44126 w 165533"/>
                <a:gd name="connsiteY0" fmla="*/ 3136 h 677941"/>
                <a:gd name="connsiteX1" fmla="*/ 145496 w 165533"/>
                <a:gd name="connsiteY1" fmla="*/ 153203 h 677941"/>
                <a:gd name="connsiteX2" fmla="*/ 157819 w 165533"/>
                <a:gd name="connsiteY2" fmla="*/ 450555 h 677941"/>
                <a:gd name="connsiteX3" fmla="*/ 123433 w 165533"/>
                <a:gd name="connsiteY3" fmla="*/ 552124 h 677941"/>
                <a:gd name="connsiteX4" fmla="*/ 73742 w 165533"/>
                <a:gd name="connsiteY4" fmla="*/ 676948 h 677941"/>
                <a:gd name="connsiteX5" fmla="*/ 0 w 165533"/>
                <a:gd name="connsiteY5" fmla="*/ 677942 h 677941"/>
                <a:gd name="connsiteX6" fmla="*/ 73344 w 165533"/>
                <a:gd name="connsiteY6" fmla="*/ 450158 h 677941"/>
                <a:gd name="connsiteX7" fmla="*/ 44126 w 165533"/>
                <a:gd name="connsiteY7" fmla="*/ 3136 h 67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533" h="677941">
                  <a:moveTo>
                    <a:pt x="44126" y="3136"/>
                  </a:moveTo>
                  <a:cubicBezTo>
                    <a:pt x="95208" y="-16740"/>
                    <a:pt x="130588" y="60778"/>
                    <a:pt x="145496" y="153203"/>
                  </a:cubicBezTo>
                  <a:cubicBezTo>
                    <a:pt x="161993" y="255170"/>
                    <a:pt x="174118" y="366875"/>
                    <a:pt x="157819" y="450555"/>
                  </a:cubicBezTo>
                  <a:cubicBezTo>
                    <a:pt x="151061" y="485935"/>
                    <a:pt x="136352" y="519725"/>
                    <a:pt x="123433" y="552124"/>
                  </a:cubicBezTo>
                  <a:cubicBezTo>
                    <a:pt x="108327" y="589293"/>
                    <a:pt x="77319" y="635804"/>
                    <a:pt x="73742" y="676948"/>
                  </a:cubicBezTo>
                  <a:cubicBezTo>
                    <a:pt x="49294" y="678737"/>
                    <a:pt x="24448" y="677147"/>
                    <a:pt x="0" y="677942"/>
                  </a:cubicBezTo>
                  <a:cubicBezTo>
                    <a:pt x="28622" y="603803"/>
                    <a:pt x="59232" y="531850"/>
                    <a:pt x="73344" y="450158"/>
                  </a:cubicBezTo>
                  <a:cubicBezTo>
                    <a:pt x="91432" y="345210"/>
                    <a:pt x="-24647" y="29771"/>
                    <a:pt x="44126" y="3136"/>
                  </a:cubicBez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2F38F9-2064-40F2-B870-8C3BADEAC1F2}"/>
                </a:ext>
              </a:extLst>
            </p:cNvPr>
            <p:cNvSpPr/>
            <p:nvPr/>
          </p:nvSpPr>
          <p:spPr>
            <a:xfrm>
              <a:off x="6679555" y="684136"/>
              <a:ext cx="141719" cy="152233"/>
            </a:xfrm>
            <a:custGeom>
              <a:avLst/>
              <a:gdLst>
                <a:gd name="connsiteX0" fmla="*/ 141520 w 141719"/>
                <a:gd name="connsiteY0" fmla="*/ 19106 h 152233"/>
                <a:gd name="connsiteX1" fmla="*/ 62014 w 141719"/>
                <a:gd name="connsiteY1" fmla="*/ 17119 h 152233"/>
                <a:gd name="connsiteX2" fmla="*/ 596 w 141719"/>
                <a:gd name="connsiteY2" fmla="*/ 103979 h 152233"/>
                <a:gd name="connsiteX3" fmla="*/ 0 w 141719"/>
                <a:gd name="connsiteY3" fmla="*/ 150490 h 152233"/>
                <a:gd name="connsiteX4" fmla="*/ 136154 w 141719"/>
                <a:gd name="connsiteY4" fmla="*/ 31430 h 152233"/>
                <a:gd name="connsiteX5" fmla="*/ 141719 w 141719"/>
                <a:gd name="connsiteY5" fmla="*/ 19703 h 152233"/>
                <a:gd name="connsiteX6" fmla="*/ 141520 w 141719"/>
                <a:gd name="connsiteY6" fmla="*/ 19106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19" h="152233">
                  <a:moveTo>
                    <a:pt x="141520" y="19106"/>
                  </a:moveTo>
                  <a:cubicBezTo>
                    <a:pt x="132775" y="-14684"/>
                    <a:pt x="84674" y="4000"/>
                    <a:pt x="62014" y="17119"/>
                  </a:cubicBezTo>
                  <a:cubicBezTo>
                    <a:pt x="28026" y="36995"/>
                    <a:pt x="596" y="64226"/>
                    <a:pt x="596" y="103979"/>
                  </a:cubicBezTo>
                  <a:cubicBezTo>
                    <a:pt x="596" y="119482"/>
                    <a:pt x="397" y="134986"/>
                    <a:pt x="0" y="150490"/>
                  </a:cubicBezTo>
                  <a:cubicBezTo>
                    <a:pt x="70363" y="166192"/>
                    <a:pt x="137346" y="71779"/>
                    <a:pt x="136154" y="31430"/>
                  </a:cubicBezTo>
                  <a:cubicBezTo>
                    <a:pt x="136154" y="31430"/>
                    <a:pt x="138738" y="26659"/>
                    <a:pt x="141719" y="19703"/>
                  </a:cubicBezTo>
                  <a:cubicBezTo>
                    <a:pt x="141520" y="19504"/>
                    <a:pt x="141520" y="19305"/>
                    <a:pt x="141520" y="19106"/>
                  </a:cubicBezTo>
                  <a:close/>
                </a:path>
              </a:pathLst>
            </a:custGeom>
            <a:solidFill>
              <a:srgbClr val="DC998D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EB82956-96EB-4CC4-8702-94BF0E5DA608}"/>
                </a:ext>
              </a:extLst>
            </p:cNvPr>
            <p:cNvSpPr/>
            <p:nvPr/>
          </p:nvSpPr>
          <p:spPr>
            <a:xfrm>
              <a:off x="6643316" y="542244"/>
              <a:ext cx="220019" cy="250423"/>
            </a:xfrm>
            <a:custGeom>
              <a:avLst/>
              <a:gdLst>
                <a:gd name="connsiteX0" fmla="*/ 70029 w 220019"/>
                <a:gd name="connsiteY0" fmla="*/ 0 h 250423"/>
                <a:gd name="connsiteX1" fmla="*/ 21729 w 220019"/>
                <a:gd name="connsiteY1" fmla="*/ 225001 h 250423"/>
                <a:gd name="connsiteX2" fmla="*/ 187300 w 220019"/>
                <a:gd name="connsiteY2" fmla="*/ 165372 h 250423"/>
                <a:gd name="connsiteX3" fmla="*/ 208170 w 220019"/>
                <a:gd name="connsiteY3" fmla="*/ 101569 h 250423"/>
                <a:gd name="connsiteX4" fmla="*/ 183126 w 220019"/>
                <a:gd name="connsiteY4" fmla="*/ 113495 h 250423"/>
                <a:gd name="connsiteX5" fmla="*/ 197834 w 220019"/>
                <a:gd name="connsiteY5" fmla="*/ 53865 h 250423"/>
                <a:gd name="connsiteX6" fmla="*/ 70029 w 220019"/>
                <a:gd name="connsiteY6" fmla="*/ 0 h 25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19" h="250423">
                  <a:moveTo>
                    <a:pt x="70029" y="0"/>
                  </a:moveTo>
                  <a:cubicBezTo>
                    <a:pt x="70029" y="0"/>
                    <a:pt x="-47242" y="143309"/>
                    <a:pt x="21729" y="225001"/>
                  </a:cubicBezTo>
                  <a:cubicBezTo>
                    <a:pt x="90899" y="306694"/>
                    <a:pt x="187300" y="165372"/>
                    <a:pt x="187300" y="165372"/>
                  </a:cubicBezTo>
                  <a:cubicBezTo>
                    <a:pt x="187300" y="165372"/>
                    <a:pt x="243948" y="103755"/>
                    <a:pt x="208170" y="101569"/>
                  </a:cubicBezTo>
                  <a:cubicBezTo>
                    <a:pt x="172591" y="99581"/>
                    <a:pt x="183126" y="113495"/>
                    <a:pt x="183126" y="113495"/>
                  </a:cubicBezTo>
                  <a:cubicBezTo>
                    <a:pt x="183126" y="113495"/>
                    <a:pt x="197834" y="85667"/>
                    <a:pt x="197834" y="53865"/>
                  </a:cubicBezTo>
                  <a:cubicBezTo>
                    <a:pt x="197834" y="21864"/>
                    <a:pt x="145559" y="109320"/>
                    <a:pt x="70029" y="0"/>
                  </a:cubicBez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4652CB1-915A-4D6F-B525-9E1DEA3CD75F}"/>
                </a:ext>
              </a:extLst>
            </p:cNvPr>
            <p:cNvSpPr/>
            <p:nvPr/>
          </p:nvSpPr>
          <p:spPr>
            <a:xfrm>
              <a:off x="6655152" y="687540"/>
              <a:ext cx="86417" cy="63803"/>
            </a:xfrm>
            <a:custGeom>
              <a:avLst/>
              <a:gdLst>
                <a:gd name="connsiteX0" fmla="*/ 2141 w 86417"/>
                <a:gd name="connsiteY0" fmla="*/ 0 h 63803"/>
                <a:gd name="connsiteX1" fmla="*/ 86417 w 86417"/>
                <a:gd name="connsiteY1" fmla="*/ 20672 h 63803"/>
                <a:gd name="connsiteX2" fmla="*/ 25993 w 86417"/>
                <a:gd name="connsiteY2" fmla="*/ 62015 h 63803"/>
                <a:gd name="connsiteX3" fmla="*/ 2141 w 86417"/>
                <a:gd name="connsiteY3" fmla="*/ 0 h 6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17" h="63803">
                  <a:moveTo>
                    <a:pt x="2141" y="0"/>
                  </a:moveTo>
                  <a:cubicBezTo>
                    <a:pt x="2141" y="0"/>
                    <a:pt x="19632" y="53468"/>
                    <a:pt x="86417" y="20672"/>
                  </a:cubicBezTo>
                  <a:cubicBezTo>
                    <a:pt x="86417" y="20672"/>
                    <a:pt x="62565" y="74139"/>
                    <a:pt x="25993" y="62015"/>
                  </a:cubicBezTo>
                  <a:cubicBezTo>
                    <a:pt x="-10580" y="49890"/>
                    <a:pt x="2141" y="0"/>
                    <a:pt x="2141" y="0"/>
                  </a:cubicBezTo>
                  <a:close/>
                </a:path>
              </a:pathLst>
            </a:custGeom>
            <a:solidFill>
              <a:srgbClr val="FFFFFF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E531CCB-94CF-45DF-82B7-E9BC7C95CD00}"/>
                </a:ext>
              </a:extLst>
            </p:cNvPr>
            <p:cNvSpPr/>
            <p:nvPr/>
          </p:nvSpPr>
          <p:spPr>
            <a:xfrm>
              <a:off x="4871968" y="2961009"/>
              <a:ext cx="222640" cy="235665"/>
            </a:xfrm>
            <a:custGeom>
              <a:avLst/>
              <a:gdLst>
                <a:gd name="connsiteX0" fmla="*/ 256406 w 374273"/>
                <a:gd name="connsiteY0" fmla="*/ 0 h 249449"/>
                <a:gd name="connsiteX1" fmla="*/ 0 w 374273"/>
                <a:gd name="connsiteY1" fmla="*/ 249450 h 249449"/>
                <a:gd name="connsiteX2" fmla="*/ 374274 w 374273"/>
                <a:gd name="connsiteY2" fmla="*/ 13913 h 249449"/>
                <a:gd name="connsiteX0" fmla="*/ 104772 w 222640"/>
                <a:gd name="connsiteY0" fmla="*/ 0 h 235665"/>
                <a:gd name="connsiteX1" fmla="*/ 0 w 222640"/>
                <a:gd name="connsiteY1" fmla="*/ 235665 h 235665"/>
                <a:gd name="connsiteX2" fmla="*/ 222640 w 222640"/>
                <a:gd name="connsiteY2" fmla="*/ 13913 h 235665"/>
                <a:gd name="connsiteX3" fmla="*/ 104772 w 222640"/>
                <a:gd name="connsiteY3" fmla="*/ 0 h 2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40" h="235665">
                  <a:moveTo>
                    <a:pt x="104772" y="0"/>
                  </a:moveTo>
                  <a:lnTo>
                    <a:pt x="0" y="235665"/>
                  </a:lnTo>
                  <a:lnTo>
                    <a:pt x="222640" y="13913"/>
                  </a:lnTo>
                  <a:lnTo>
                    <a:pt x="104772" y="0"/>
                  </a:lnTo>
                  <a:close/>
                </a:path>
              </a:pathLst>
            </a:custGeom>
            <a:solidFill>
              <a:srgbClr val="C3E7DE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92BB6A0-801B-47BC-933D-C9EDC06CC3BF}"/>
                </a:ext>
              </a:extLst>
            </p:cNvPr>
            <p:cNvSpPr/>
            <p:nvPr/>
          </p:nvSpPr>
          <p:spPr>
            <a:xfrm>
              <a:off x="6126791" y="1543619"/>
              <a:ext cx="1670814" cy="1351797"/>
            </a:xfrm>
            <a:custGeom>
              <a:avLst/>
              <a:gdLst>
                <a:gd name="connsiteX0" fmla="*/ 1670815 w 1670814"/>
                <a:gd name="connsiteY0" fmla="*/ 1250428 h 1351797"/>
                <a:gd name="connsiteX1" fmla="*/ 1565867 w 1670814"/>
                <a:gd name="connsiteY1" fmla="*/ 1351797 h 1351797"/>
                <a:gd name="connsiteX2" fmla="*/ 104948 w 1670814"/>
                <a:gd name="connsiteY2" fmla="*/ 1351797 h 1351797"/>
                <a:gd name="connsiteX3" fmla="*/ 0 w 1670814"/>
                <a:gd name="connsiteY3" fmla="*/ 1250428 h 1351797"/>
                <a:gd name="connsiteX4" fmla="*/ 0 w 1670814"/>
                <a:gd name="connsiteY4" fmla="*/ 101370 h 1351797"/>
                <a:gd name="connsiteX5" fmla="*/ 104948 w 1670814"/>
                <a:gd name="connsiteY5" fmla="*/ 0 h 1351797"/>
                <a:gd name="connsiteX6" fmla="*/ 1565867 w 1670814"/>
                <a:gd name="connsiteY6" fmla="*/ 0 h 1351797"/>
                <a:gd name="connsiteX7" fmla="*/ 1670815 w 1670814"/>
                <a:gd name="connsiteY7" fmla="*/ 101370 h 1351797"/>
                <a:gd name="connsiteX8" fmla="*/ 1670815 w 1670814"/>
                <a:gd name="connsiteY8" fmla="*/ 1250428 h 135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814" h="1351797">
                  <a:moveTo>
                    <a:pt x="1670815" y="1250428"/>
                  </a:moveTo>
                  <a:cubicBezTo>
                    <a:pt x="1670815" y="1306479"/>
                    <a:pt x="1623906" y="1351797"/>
                    <a:pt x="1565867" y="1351797"/>
                  </a:cubicBezTo>
                  <a:lnTo>
                    <a:pt x="104948" y="1351797"/>
                  </a:lnTo>
                  <a:cubicBezTo>
                    <a:pt x="47107" y="1351797"/>
                    <a:pt x="0" y="1306479"/>
                    <a:pt x="0" y="1250428"/>
                  </a:cubicBezTo>
                  <a:lnTo>
                    <a:pt x="0" y="101370"/>
                  </a:lnTo>
                  <a:cubicBezTo>
                    <a:pt x="0" y="45318"/>
                    <a:pt x="46908" y="0"/>
                    <a:pt x="104948" y="0"/>
                  </a:cubicBezTo>
                  <a:lnTo>
                    <a:pt x="1565867" y="0"/>
                  </a:lnTo>
                  <a:cubicBezTo>
                    <a:pt x="1623707" y="0"/>
                    <a:pt x="1670815" y="45318"/>
                    <a:pt x="1670815" y="101370"/>
                  </a:cubicBezTo>
                  <a:lnTo>
                    <a:pt x="1670815" y="1250428"/>
                  </a:lnTo>
                  <a:close/>
                </a:path>
              </a:pathLst>
            </a:custGeom>
            <a:solidFill>
              <a:srgbClr val="486AE5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6ACB123-F0E9-46E1-8524-6A73A9F36739}"/>
                </a:ext>
              </a:extLst>
            </p:cNvPr>
            <p:cNvSpPr/>
            <p:nvPr/>
          </p:nvSpPr>
          <p:spPr>
            <a:xfrm>
              <a:off x="6279442" y="1767825"/>
              <a:ext cx="333129" cy="341676"/>
            </a:xfrm>
            <a:custGeom>
              <a:avLst/>
              <a:gdLst>
                <a:gd name="connsiteX0" fmla="*/ 243685 w 333129"/>
                <a:gd name="connsiteY0" fmla="*/ 341676 h 341676"/>
                <a:gd name="connsiteX1" fmla="*/ 238120 w 333129"/>
                <a:gd name="connsiteY1" fmla="*/ 339490 h 341676"/>
                <a:gd name="connsiteX2" fmla="*/ 165770 w 333129"/>
                <a:gd name="connsiteY2" fmla="*/ 277078 h 341676"/>
                <a:gd name="connsiteX3" fmla="*/ 0 w 333129"/>
                <a:gd name="connsiteY3" fmla="*/ 138539 h 341676"/>
                <a:gd name="connsiteX4" fmla="*/ 166565 w 333129"/>
                <a:gd name="connsiteY4" fmla="*/ 0 h 341676"/>
                <a:gd name="connsiteX5" fmla="*/ 333129 w 333129"/>
                <a:gd name="connsiteY5" fmla="*/ 138539 h 341676"/>
                <a:gd name="connsiteX6" fmla="*/ 225796 w 333129"/>
                <a:gd name="connsiteY6" fmla="*/ 268133 h 341676"/>
                <a:gd name="connsiteX7" fmla="*/ 248456 w 333129"/>
                <a:gd name="connsiteY7" fmla="*/ 339887 h 341676"/>
                <a:gd name="connsiteX8" fmla="*/ 243685 w 333129"/>
                <a:gd name="connsiteY8" fmla="*/ 341676 h 34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29" h="341676">
                  <a:moveTo>
                    <a:pt x="243685" y="341676"/>
                  </a:moveTo>
                  <a:cubicBezTo>
                    <a:pt x="241698" y="341676"/>
                    <a:pt x="239710" y="340881"/>
                    <a:pt x="238120" y="339490"/>
                  </a:cubicBezTo>
                  <a:lnTo>
                    <a:pt x="165770" y="277078"/>
                  </a:lnTo>
                  <a:cubicBezTo>
                    <a:pt x="74338" y="276680"/>
                    <a:pt x="0" y="214666"/>
                    <a:pt x="0" y="138539"/>
                  </a:cubicBezTo>
                  <a:cubicBezTo>
                    <a:pt x="0" y="62014"/>
                    <a:pt x="74735" y="0"/>
                    <a:pt x="166565" y="0"/>
                  </a:cubicBezTo>
                  <a:cubicBezTo>
                    <a:pt x="258394" y="0"/>
                    <a:pt x="333129" y="62213"/>
                    <a:pt x="333129" y="138539"/>
                  </a:cubicBezTo>
                  <a:cubicBezTo>
                    <a:pt x="333129" y="196578"/>
                    <a:pt x="290395" y="247859"/>
                    <a:pt x="225796" y="268133"/>
                  </a:cubicBezTo>
                  <a:cubicBezTo>
                    <a:pt x="225796" y="268133"/>
                    <a:pt x="251636" y="337701"/>
                    <a:pt x="248456" y="339887"/>
                  </a:cubicBezTo>
                  <a:cubicBezTo>
                    <a:pt x="247064" y="341080"/>
                    <a:pt x="245275" y="341676"/>
                    <a:pt x="243685" y="341676"/>
                  </a:cubicBezTo>
                  <a:close/>
                </a:path>
              </a:pathLst>
            </a:custGeom>
            <a:solidFill>
              <a:srgbClr val="7AB6F6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727D2F5-0C28-4683-BCE3-7111BAB0F0A9}"/>
                </a:ext>
              </a:extLst>
            </p:cNvPr>
            <p:cNvSpPr/>
            <p:nvPr/>
          </p:nvSpPr>
          <p:spPr>
            <a:xfrm>
              <a:off x="7173285" y="2866793"/>
              <a:ext cx="290839" cy="325109"/>
            </a:xfrm>
            <a:custGeom>
              <a:avLst/>
              <a:gdLst>
                <a:gd name="connsiteX0" fmla="*/ 177894 w 515992"/>
                <a:gd name="connsiteY0" fmla="*/ 0 h 417008"/>
                <a:gd name="connsiteX1" fmla="*/ 515993 w 515992"/>
                <a:gd name="connsiteY1" fmla="*/ 417008 h 417008"/>
                <a:gd name="connsiteX2" fmla="*/ 0 w 515992"/>
                <a:gd name="connsiteY2" fmla="*/ 0 h 417008"/>
                <a:gd name="connsiteX0" fmla="*/ 177894 w 290839"/>
                <a:gd name="connsiteY0" fmla="*/ 0 h 325109"/>
                <a:gd name="connsiteX1" fmla="*/ 290839 w 290839"/>
                <a:gd name="connsiteY1" fmla="*/ 325109 h 325109"/>
                <a:gd name="connsiteX2" fmla="*/ 0 w 290839"/>
                <a:gd name="connsiteY2" fmla="*/ 0 h 325109"/>
                <a:gd name="connsiteX3" fmla="*/ 177894 w 290839"/>
                <a:gd name="connsiteY3" fmla="*/ 0 h 32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839" h="325109">
                  <a:moveTo>
                    <a:pt x="177894" y="0"/>
                  </a:moveTo>
                  <a:lnTo>
                    <a:pt x="290839" y="325109"/>
                  </a:lnTo>
                  <a:lnTo>
                    <a:pt x="0" y="0"/>
                  </a:lnTo>
                  <a:lnTo>
                    <a:pt x="177894" y="0"/>
                  </a:lnTo>
                  <a:close/>
                </a:path>
              </a:pathLst>
            </a:custGeom>
            <a:solidFill>
              <a:srgbClr val="486AE5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6189560" y="1736292"/>
              <a:ext cx="999928" cy="1155546"/>
              <a:chOff x="6189560" y="1736292"/>
              <a:chExt cx="999928" cy="1155546"/>
            </a:xfrm>
            <a:solidFill>
              <a:srgbClr val="000000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658D43B-724D-4D4A-956B-995EB78A7553}"/>
                  </a:ext>
                </a:extLst>
              </p:cNvPr>
              <p:cNvSpPr/>
              <p:nvPr/>
            </p:nvSpPr>
            <p:spPr>
              <a:xfrm>
                <a:off x="6736998" y="2713149"/>
                <a:ext cx="305898" cy="43610"/>
              </a:xfrm>
              <a:custGeom>
                <a:avLst/>
                <a:gdLst>
                  <a:gd name="connsiteX0" fmla="*/ 303513 w 305898"/>
                  <a:gd name="connsiteY0" fmla="*/ 0 h 43610"/>
                  <a:gd name="connsiteX1" fmla="*/ 305899 w 305898"/>
                  <a:gd name="connsiteY1" fmla="*/ 4770 h 43610"/>
                  <a:gd name="connsiteX2" fmla="*/ 156626 w 305898"/>
                  <a:gd name="connsiteY2" fmla="*/ 42933 h 43610"/>
                  <a:gd name="connsiteX3" fmla="*/ 0 w 305898"/>
                  <a:gd name="connsiteY3" fmla="*/ 13715 h 43610"/>
                  <a:gd name="connsiteX4" fmla="*/ 1193 w 305898"/>
                  <a:gd name="connsiteY4" fmla="*/ 8348 h 43610"/>
                  <a:gd name="connsiteX5" fmla="*/ 303513 w 305898"/>
                  <a:gd name="connsiteY5" fmla="*/ 0 h 4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98" h="43610">
                    <a:moveTo>
                      <a:pt x="303513" y="0"/>
                    </a:moveTo>
                    <a:cubicBezTo>
                      <a:pt x="304308" y="1590"/>
                      <a:pt x="305103" y="3180"/>
                      <a:pt x="305899" y="4770"/>
                    </a:cubicBezTo>
                    <a:cubicBezTo>
                      <a:pt x="285823" y="14311"/>
                      <a:pt x="228182" y="38759"/>
                      <a:pt x="156626" y="42933"/>
                    </a:cubicBezTo>
                    <a:cubicBezTo>
                      <a:pt x="108327" y="45915"/>
                      <a:pt x="53865" y="39554"/>
                      <a:pt x="0" y="13715"/>
                    </a:cubicBezTo>
                    <a:lnTo>
                      <a:pt x="1193" y="8348"/>
                    </a:lnTo>
                    <a:cubicBezTo>
                      <a:pt x="132973" y="72748"/>
                      <a:pt x="270717" y="15504"/>
                      <a:pt x="303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73E1B3A-AEE6-44F3-98F9-4A6B5BE89391}"/>
                  </a:ext>
                </a:extLst>
              </p:cNvPr>
              <p:cNvSpPr/>
              <p:nvPr/>
            </p:nvSpPr>
            <p:spPr>
              <a:xfrm>
                <a:off x="6743557" y="2120235"/>
                <a:ext cx="357531" cy="265374"/>
              </a:xfrm>
              <a:custGeom>
                <a:avLst/>
                <a:gdLst>
                  <a:gd name="connsiteX0" fmla="*/ 0 w 357531"/>
                  <a:gd name="connsiteY0" fmla="*/ 155633 h 265374"/>
                  <a:gd name="connsiteX1" fmla="*/ 108327 w 357531"/>
                  <a:gd name="connsiteY1" fmla="*/ 259587 h 265374"/>
                  <a:gd name="connsiteX2" fmla="*/ 270320 w 357531"/>
                  <a:gd name="connsiteY2" fmla="*/ 225001 h 265374"/>
                  <a:gd name="connsiteX3" fmla="*/ 356981 w 357531"/>
                  <a:gd name="connsiteY3" fmla="*/ 171335 h 265374"/>
                  <a:gd name="connsiteX4" fmla="*/ 262966 w 357531"/>
                  <a:gd name="connsiteY4" fmla="*/ 113296 h 265374"/>
                  <a:gd name="connsiteX5" fmla="*/ 198566 w 357531"/>
                  <a:gd name="connsiteY5" fmla="*/ 0 h 265374"/>
                  <a:gd name="connsiteX6" fmla="*/ 90835 w 357531"/>
                  <a:gd name="connsiteY6" fmla="*/ 3379 h 265374"/>
                  <a:gd name="connsiteX7" fmla="*/ 43331 w 357531"/>
                  <a:gd name="connsiteY7" fmla="*/ 115681 h 265374"/>
                  <a:gd name="connsiteX8" fmla="*/ 0 w 357531"/>
                  <a:gd name="connsiteY8" fmla="*/ 155633 h 26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531" h="265374">
                    <a:moveTo>
                      <a:pt x="0" y="155633"/>
                    </a:moveTo>
                    <a:cubicBezTo>
                      <a:pt x="199" y="189423"/>
                      <a:pt x="79307" y="249847"/>
                      <a:pt x="108327" y="259587"/>
                    </a:cubicBezTo>
                    <a:cubicBezTo>
                      <a:pt x="160602" y="277078"/>
                      <a:pt x="225598" y="251835"/>
                      <a:pt x="270320" y="225001"/>
                    </a:cubicBezTo>
                    <a:cubicBezTo>
                      <a:pt x="294569" y="210492"/>
                      <a:pt x="352211" y="201547"/>
                      <a:pt x="356981" y="171335"/>
                    </a:cubicBezTo>
                    <a:cubicBezTo>
                      <a:pt x="364733" y="122439"/>
                      <a:pt x="288407" y="123234"/>
                      <a:pt x="262966" y="113296"/>
                    </a:cubicBezTo>
                    <a:cubicBezTo>
                      <a:pt x="225200" y="98587"/>
                      <a:pt x="200355" y="36771"/>
                      <a:pt x="198566" y="0"/>
                    </a:cubicBezTo>
                    <a:cubicBezTo>
                      <a:pt x="162589" y="398"/>
                      <a:pt x="126613" y="-596"/>
                      <a:pt x="90835" y="3379"/>
                    </a:cubicBezTo>
                    <a:cubicBezTo>
                      <a:pt x="95606" y="47107"/>
                      <a:pt x="75729" y="87854"/>
                      <a:pt x="43331" y="115681"/>
                    </a:cubicBezTo>
                    <a:cubicBezTo>
                      <a:pt x="32796" y="124228"/>
                      <a:pt x="0" y="141322"/>
                      <a:pt x="0" y="155633"/>
                    </a:cubicBezTo>
                    <a:close/>
                  </a:path>
                </a:pathLst>
              </a:custGeom>
              <a:solidFill>
                <a:srgbClr val="AD704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C8C5B43-6E4D-46C2-AAD0-00C97B3BC10E}"/>
                  </a:ext>
                </a:extLst>
              </p:cNvPr>
              <p:cNvSpPr/>
              <p:nvPr/>
            </p:nvSpPr>
            <p:spPr>
              <a:xfrm>
                <a:off x="6766017" y="2196759"/>
                <a:ext cx="235734" cy="631077"/>
              </a:xfrm>
              <a:custGeom>
                <a:avLst/>
                <a:gdLst>
                  <a:gd name="connsiteX0" fmla="*/ 9541 w 235734"/>
                  <a:gd name="connsiteY0" fmla="*/ 43331 h 631077"/>
                  <a:gd name="connsiteX1" fmla="*/ 55654 w 235734"/>
                  <a:gd name="connsiteY1" fmla="*/ 2783 h 631077"/>
                  <a:gd name="connsiteX2" fmla="*/ 79108 w 235734"/>
                  <a:gd name="connsiteY2" fmla="*/ 54660 h 631077"/>
                  <a:gd name="connsiteX3" fmla="*/ 198566 w 235734"/>
                  <a:gd name="connsiteY3" fmla="*/ 0 h 631077"/>
                  <a:gd name="connsiteX4" fmla="*/ 235735 w 235734"/>
                  <a:gd name="connsiteY4" fmla="*/ 38759 h 631077"/>
                  <a:gd name="connsiteX5" fmla="*/ 0 w 235734"/>
                  <a:gd name="connsiteY5" fmla="*/ 631077 h 631077"/>
                  <a:gd name="connsiteX6" fmla="*/ 11528 w 235734"/>
                  <a:gd name="connsiteY6" fmla="*/ 64002 h 63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734" h="631077">
                    <a:moveTo>
                      <a:pt x="9541" y="43331"/>
                    </a:moveTo>
                    <a:lnTo>
                      <a:pt x="55654" y="2783"/>
                    </a:lnTo>
                    <a:lnTo>
                      <a:pt x="79108" y="54660"/>
                    </a:lnTo>
                    <a:lnTo>
                      <a:pt x="198566" y="0"/>
                    </a:lnTo>
                    <a:lnTo>
                      <a:pt x="235735" y="38759"/>
                    </a:lnTo>
                    <a:lnTo>
                      <a:pt x="0" y="631077"/>
                    </a:lnTo>
                    <a:lnTo>
                      <a:pt x="11528" y="64002"/>
                    </a:ln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0C69870-D922-4EC9-9312-436407AB888B}"/>
                  </a:ext>
                </a:extLst>
              </p:cNvPr>
              <p:cNvSpPr/>
              <p:nvPr/>
            </p:nvSpPr>
            <p:spPr>
              <a:xfrm>
                <a:off x="6470256" y="2260960"/>
                <a:ext cx="225399" cy="626306"/>
              </a:xfrm>
              <a:custGeom>
                <a:avLst/>
                <a:gdLst>
                  <a:gd name="connsiteX0" fmla="*/ 225399 w 225399"/>
                  <a:gd name="connsiteY0" fmla="*/ 0 h 626306"/>
                  <a:gd name="connsiteX1" fmla="*/ 112700 w 225399"/>
                  <a:gd name="connsiteY1" fmla="*/ 209895 h 626306"/>
                  <a:gd name="connsiteX2" fmla="*/ 0 w 225399"/>
                  <a:gd name="connsiteY2" fmla="*/ 626307 h 626306"/>
                  <a:gd name="connsiteX3" fmla="*/ 188826 w 225399"/>
                  <a:gd name="connsiteY3" fmla="*/ 626307 h 626306"/>
                  <a:gd name="connsiteX4" fmla="*/ 225399 w 225399"/>
                  <a:gd name="connsiteY4" fmla="*/ 0 h 6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399" h="626306">
                    <a:moveTo>
                      <a:pt x="225399" y="0"/>
                    </a:moveTo>
                    <a:cubicBezTo>
                      <a:pt x="225399" y="0"/>
                      <a:pt x="152452" y="16299"/>
                      <a:pt x="112700" y="209895"/>
                    </a:cubicBezTo>
                    <a:cubicBezTo>
                      <a:pt x="72947" y="403293"/>
                      <a:pt x="0" y="626307"/>
                      <a:pt x="0" y="626307"/>
                    </a:cubicBezTo>
                    <a:lnTo>
                      <a:pt x="188826" y="626307"/>
                    </a:lnTo>
                    <a:lnTo>
                      <a:pt x="225399" y="0"/>
                    </a:lnTo>
                    <a:close/>
                  </a:path>
                </a:pathLst>
              </a:custGeom>
              <a:solidFill>
                <a:srgbClr val="B2E7E7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EA3B318-2F3C-42F8-B7E5-7673269CA5B4}"/>
                  </a:ext>
                </a:extLst>
              </p:cNvPr>
              <p:cNvSpPr/>
              <p:nvPr/>
            </p:nvSpPr>
            <p:spPr>
              <a:xfrm>
                <a:off x="6599868" y="2230395"/>
                <a:ext cx="572085" cy="661444"/>
              </a:xfrm>
              <a:custGeom>
                <a:avLst/>
                <a:gdLst>
                  <a:gd name="connsiteX0" fmla="*/ 493514 w 572085"/>
                  <a:gd name="connsiteY0" fmla="*/ 661245 h 661444"/>
                  <a:gd name="connsiteX1" fmla="*/ 505639 w 572085"/>
                  <a:gd name="connsiteY1" fmla="*/ 483749 h 661444"/>
                  <a:gd name="connsiteX2" fmla="*/ 571828 w 572085"/>
                  <a:gd name="connsiteY2" fmla="*/ 130544 h 661444"/>
                  <a:gd name="connsiteX3" fmla="*/ 536845 w 572085"/>
                  <a:gd name="connsiteY3" fmla="*/ 35535 h 661444"/>
                  <a:gd name="connsiteX4" fmla="*/ 524720 w 572085"/>
                  <a:gd name="connsiteY4" fmla="*/ 28180 h 661444"/>
                  <a:gd name="connsiteX5" fmla="*/ 398306 w 572085"/>
                  <a:gd name="connsiteY5" fmla="*/ 1546 h 661444"/>
                  <a:gd name="connsiteX6" fmla="*/ 386579 w 572085"/>
                  <a:gd name="connsiteY6" fmla="*/ 28180 h 661444"/>
                  <a:gd name="connsiteX7" fmla="*/ 354180 w 572085"/>
                  <a:gd name="connsiteY7" fmla="*/ 69126 h 661444"/>
                  <a:gd name="connsiteX8" fmla="*/ 185032 w 572085"/>
                  <a:gd name="connsiteY8" fmla="*/ 424318 h 661444"/>
                  <a:gd name="connsiteX9" fmla="*/ 187218 w 572085"/>
                  <a:gd name="connsiteY9" fmla="*/ 5322 h 661444"/>
                  <a:gd name="connsiteX10" fmla="*/ 123812 w 572085"/>
                  <a:gd name="connsiteY10" fmla="*/ 14863 h 661444"/>
                  <a:gd name="connsiteX11" fmla="*/ 80283 w 572085"/>
                  <a:gd name="connsiteY11" fmla="*/ 69324 h 661444"/>
                  <a:gd name="connsiteX12" fmla="*/ 23635 w 572085"/>
                  <a:gd name="connsiteY12" fmla="*/ 305655 h 661444"/>
                  <a:gd name="connsiteX13" fmla="*/ 12703 w 572085"/>
                  <a:gd name="connsiteY13" fmla="*/ 661444 h 661444"/>
                  <a:gd name="connsiteX14" fmla="*/ 493514 w 572085"/>
                  <a:gd name="connsiteY14" fmla="*/ 661444 h 66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2085" h="661444">
                    <a:moveTo>
                      <a:pt x="493514" y="661245"/>
                    </a:moveTo>
                    <a:cubicBezTo>
                      <a:pt x="484371" y="602013"/>
                      <a:pt x="499676" y="542980"/>
                      <a:pt x="505639" y="483749"/>
                    </a:cubicBezTo>
                    <a:cubicBezTo>
                      <a:pt x="517366" y="364291"/>
                      <a:pt x="570635" y="251194"/>
                      <a:pt x="571828" y="130544"/>
                    </a:cubicBezTo>
                    <a:cubicBezTo>
                      <a:pt x="572225" y="83039"/>
                      <a:pt x="575803" y="61374"/>
                      <a:pt x="536845" y="35535"/>
                    </a:cubicBezTo>
                    <a:cubicBezTo>
                      <a:pt x="533267" y="33149"/>
                      <a:pt x="529093" y="30565"/>
                      <a:pt x="524720" y="28180"/>
                    </a:cubicBezTo>
                    <a:cubicBezTo>
                      <a:pt x="514385" y="22416"/>
                      <a:pt x="399698" y="-7001"/>
                      <a:pt x="398306" y="1546"/>
                    </a:cubicBezTo>
                    <a:cubicBezTo>
                      <a:pt x="398306" y="1546"/>
                      <a:pt x="396318" y="14466"/>
                      <a:pt x="386579" y="28180"/>
                    </a:cubicBezTo>
                    <a:cubicBezTo>
                      <a:pt x="374057" y="46268"/>
                      <a:pt x="356566" y="66939"/>
                      <a:pt x="354180" y="69126"/>
                    </a:cubicBezTo>
                    <a:cubicBezTo>
                      <a:pt x="330527" y="89996"/>
                      <a:pt x="185032" y="424318"/>
                      <a:pt x="185032" y="424318"/>
                    </a:cubicBezTo>
                    <a:cubicBezTo>
                      <a:pt x="185032" y="424318"/>
                      <a:pt x="187616" y="7111"/>
                      <a:pt x="187218" y="5322"/>
                    </a:cubicBezTo>
                    <a:cubicBezTo>
                      <a:pt x="186821" y="3335"/>
                      <a:pt x="126993" y="13074"/>
                      <a:pt x="123812" y="14863"/>
                    </a:cubicBezTo>
                    <a:cubicBezTo>
                      <a:pt x="89227" y="32156"/>
                      <a:pt x="94594" y="35733"/>
                      <a:pt x="80283" y="69324"/>
                    </a:cubicBezTo>
                    <a:cubicBezTo>
                      <a:pt x="50468" y="139290"/>
                      <a:pt x="39337" y="231119"/>
                      <a:pt x="23635" y="305655"/>
                    </a:cubicBezTo>
                    <a:cubicBezTo>
                      <a:pt x="-2204" y="429486"/>
                      <a:pt x="-8366" y="542384"/>
                      <a:pt x="12703" y="661444"/>
                    </a:cubicBezTo>
                    <a:lnTo>
                      <a:pt x="493514" y="661444"/>
                    </a:lnTo>
                    <a:close/>
                  </a:path>
                </a:pathLst>
              </a:custGeom>
              <a:solidFill>
                <a:srgbClr val="50CFDA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DC73F9-1A56-46B4-90B8-1D031B9A7F11}"/>
                  </a:ext>
                </a:extLst>
              </p:cNvPr>
              <p:cNvSpPr/>
              <p:nvPr/>
            </p:nvSpPr>
            <p:spPr>
              <a:xfrm>
                <a:off x="6825249" y="2120036"/>
                <a:ext cx="118264" cy="64594"/>
              </a:xfrm>
              <a:custGeom>
                <a:avLst/>
                <a:gdLst>
                  <a:gd name="connsiteX0" fmla="*/ 0 w 118264"/>
                  <a:gd name="connsiteY0" fmla="*/ 63605 h 64594"/>
                  <a:gd name="connsiteX1" fmla="*/ 9143 w 118264"/>
                  <a:gd name="connsiteY1" fmla="*/ 3379 h 64594"/>
                  <a:gd name="connsiteX2" fmla="*/ 116874 w 118264"/>
                  <a:gd name="connsiteY2" fmla="*/ 0 h 64594"/>
                  <a:gd name="connsiteX3" fmla="*/ 118265 w 118264"/>
                  <a:gd name="connsiteY3" fmla="*/ 11131 h 64594"/>
                  <a:gd name="connsiteX4" fmla="*/ 0 w 118264"/>
                  <a:gd name="connsiteY4" fmla="*/ 63605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64" h="64594">
                    <a:moveTo>
                      <a:pt x="0" y="63605"/>
                    </a:moveTo>
                    <a:cubicBezTo>
                      <a:pt x="7951" y="44921"/>
                      <a:pt x="11528" y="24448"/>
                      <a:pt x="9143" y="3379"/>
                    </a:cubicBezTo>
                    <a:cubicBezTo>
                      <a:pt x="44921" y="-596"/>
                      <a:pt x="80897" y="397"/>
                      <a:pt x="116874" y="0"/>
                    </a:cubicBezTo>
                    <a:cubicBezTo>
                      <a:pt x="117072" y="3379"/>
                      <a:pt x="117669" y="7354"/>
                      <a:pt x="118265" y="11131"/>
                    </a:cubicBezTo>
                    <a:cubicBezTo>
                      <a:pt x="91829" y="54064"/>
                      <a:pt x="48896" y="68773"/>
                      <a:pt x="0" y="63605"/>
                    </a:cubicBezTo>
                    <a:close/>
                  </a:path>
                </a:pathLst>
              </a:custGeom>
              <a:solidFill>
                <a:srgbClr val="B9B3C0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553CC75-C73A-4FD4-9914-A56E28C716BA}"/>
                  </a:ext>
                </a:extLst>
              </p:cNvPr>
              <p:cNvSpPr/>
              <p:nvPr/>
            </p:nvSpPr>
            <p:spPr>
              <a:xfrm>
                <a:off x="6724890" y="1755246"/>
                <a:ext cx="345810" cy="380600"/>
              </a:xfrm>
              <a:custGeom>
                <a:avLst/>
                <a:gdLst>
                  <a:gd name="connsiteX0" fmla="*/ 86644 w 345810"/>
                  <a:gd name="connsiteY0" fmla="*/ 369163 h 380600"/>
                  <a:gd name="connsiteX1" fmla="*/ 50270 w 345810"/>
                  <a:gd name="connsiteY1" fmla="*/ 91688 h 380600"/>
                  <a:gd name="connsiteX2" fmla="*/ 189008 w 345810"/>
                  <a:gd name="connsiteY2" fmla="*/ 58 h 380600"/>
                  <a:gd name="connsiteX3" fmla="*/ 345634 w 345810"/>
                  <a:gd name="connsiteY3" fmla="*/ 98247 h 380600"/>
                  <a:gd name="connsiteX4" fmla="*/ 312242 w 345810"/>
                  <a:gd name="connsiteY4" fmla="*/ 193455 h 380600"/>
                  <a:gd name="connsiteX5" fmla="*/ 259967 w 345810"/>
                  <a:gd name="connsiteY5" fmla="*/ 323646 h 380600"/>
                  <a:gd name="connsiteX6" fmla="*/ 86644 w 345810"/>
                  <a:gd name="connsiteY6" fmla="*/ 369163 h 38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810" h="380600">
                    <a:moveTo>
                      <a:pt x="86644" y="369163"/>
                    </a:moveTo>
                    <a:cubicBezTo>
                      <a:pt x="-36987" y="327423"/>
                      <a:pt x="-8564" y="176163"/>
                      <a:pt x="50270" y="91688"/>
                    </a:cubicBezTo>
                    <a:cubicBezTo>
                      <a:pt x="80681" y="47960"/>
                      <a:pt x="131764" y="-1930"/>
                      <a:pt x="189008" y="58"/>
                    </a:cubicBezTo>
                    <a:cubicBezTo>
                      <a:pt x="244861" y="2244"/>
                      <a:pt x="340466" y="33450"/>
                      <a:pt x="345634" y="98247"/>
                    </a:cubicBezTo>
                    <a:cubicBezTo>
                      <a:pt x="348218" y="131242"/>
                      <a:pt x="321584" y="162249"/>
                      <a:pt x="312242" y="193455"/>
                    </a:cubicBezTo>
                    <a:cubicBezTo>
                      <a:pt x="298527" y="239370"/>
                      <a:pt x="288987" y="284291"/>
                      <a:pt x="259967" y="323646"/>
                    </a:cubicBezTo>
                    <a:cubicBezTo>
                      <a:pt x="216636" y="382878"/>
                      <a:pt x="153230" y="391822"/>
                      <a:pt x="86644" y="369163"/>
                    </a:cubicBezTo>
                    <a:close/>
                  </a:path>
                </a:pathLst>
              </a:custGeom>
              <a:solidFill>
                <a:srgbClr val="AD704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008D3B1-61B8-48F2-BF8C-635C0E839400}"/>
                  </a:ext>
                </a:extLst>
              </p:cNvPr>
              <p:cNvSpPr/>
              <p:nvPr/>
            </p:nvSpPr>
            <p:spPr>
              <a:xfrm>
                <a:off x="6733807" y="1736292"/>
                <a:ext cx="349862" cy="357739"/>
              </a:xfrm>
              <a:custGeom>
                <a:avLst/>
                <a:gdLst>
                  <a:gd name="connsiteX0" fmla="*/ 236342 w 349862"/>
                  <a:gd name="connsiteY0" fmla="*/ 286151 h 357739"/>
                  <a:gd name="connsiteX1" fmla="*/ 274902 w 349862"/>
                  <a:gd name="connsiteY1" fmla="*/ 242224 h 357739"/>
                  <a:gd name="connsiteX2" fmla="*/ 215273 w 349862"/>
                  <a:gd name="connsiteY2" fmla="*/ 219167 h 357739"/>
                  <a:gd name="connsiteX3" fmla="*/ 215273 w 349862"/>
                  <a:gd name="connsiteY3" fmla="*/ 219167 h 357739"/>
                  <a:gd name="connsiteX4" fmla="*/ 212490 w 349862"/>
                  <a:gd name="connsiteY4" fmla="*/ 159538 h 357739"/>
                  <a:gd name="connsiteX5" fmla="*/ 133382 w 349862"/>
                  <a:gd name="connsiteY5" fmla="*/ 115809 h 357739"/>
                  <a:gd name="connsiteX6" fmla="*/ 1005 w 349862"/>
                  <a:gd name="connsiteY6" fmla="*/ 79634 h 357739"/>
                  <a:gd name="connsiteX7" fmla="*/ 202154 w 349862"/>
                  <a:gd name="connsiteY7" fmla="*/ 7085 h 357739"/>
                  <a:gd name="connsiteX8" fmla="*/ 333935 w 349862"/>
                  <a:gd name="connsiteY8" fmla="*/ 91163 h 357739"/>
                  <a:gd name="connsiteX9" fmla="*/ 219646 w 349862"/>
                  <a:gd name="connsiteY9" fmla="*/ 357706 h 357739"/>
                  <a:gd name="connsiteX10" fmla="*/ 236342 w 349862"/>
                  <a:gd name="connsiteY10" fmla="*/ 286151 h 35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862" h="357739">
                    <a:moveTo>
                      <a:pt x="236342" y="286151"/>
                    </a:moveTo>
                    <a:cubicBezTo>
                      <a:pt x="264964" y="292511"/>
                      <a:pt x="279871" y="268063"/>
                      <a:pt x="274902" y="242224"/>
                    </a:cubicBezTo>
                    <a:cubicBezTo>
                      <a:pt x="265759" y="194520"/>
                      <a:pt x="240516" y="222944"/>
                      <a:pt x="215273" y="219167"/>
                    </a:cubicBezTo>
                    <a:cubicBezTo>
                      <a:pt x="199173" y="216782"/>
                      <a:pt x="215273" y="219167"/>
                      <a:pt x="215273" y="219167"/>
                    </a:cubicBezTo>
                    <a:lnTo>
                      <a:pt x="212490" y="159538"/>
                    </a:lnTo>
                    <a:cubicBezTo>
                      <a:pt x="212490" y="159538"/>
                      <a:pt x="108139" y="161724"/>
                      <a:pt x="133382" y="115809"/>
                    </a:cubicBezTo>
                    <a:cubicBezTo>
                      <a:pt x="98797" y="118990"/>
                      <a:pt x="9353" y="130518"/>
                      <a:pt x="1005" y="79634"/>
                    </a:cubicBezTo>
                    <a:cubicBezTo>
                      <a:pt x="-14499" y="-14978"/>
                      <a:pt x="153854" y="-3847"/>
                      <a:pt x="202154" y="7085"/>
                    </a:cubicBezTo>
                    <a:cubicBezTo>
                      <a:pt x="249659" y="17819"/>
                      <a:pt x="308493" y="48428"/>
                      <a:pt x="333935" y="91163"/>
                    </a:cubicBezTo>
                    <a:cubicBezTo>
                      <a:pt x="378856" y="166495"/>
                      <a:pt x="324991" y="360687"/>
                      <a:pt x="219646" y="357706"/>
                    </a:cubicBezTo>
                    <a:lnTo>
                      <a:pt x="236342" y="286151"/>
                    </a:lnTo>
                    <a:close/>
                  </a:path>
                </a:pathLst>
              </a:custGeom>
              <a:solidFill>
                <a:srgbClr val="0B123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F37EE27-37FF-4887-AA20-96DA185BE799}"/>
                  </a:ext>
                </a:extLst>
              </p:cNvPr>
              <p:cNvSpPr/>
              <p:nvPr/>
            </p:nvSpPr>
            <p:spPr>
              <a:xfrm>
                <a:off x="6189560" y="2597866"/>
                <a:ext cx="293217" cy="210748"/>
              </a:xfrm>
              <a:custGeom>
                <a:avLst/>
                <a:gdLst>
                  <a:gd name="connsiteX0" fmla="*/ 293218 w 293217"/>
                  <a:gd name="connsiteY0" fmla="*/ 87059 h 210748"/>
                  <a:gd name="connsiteX1" fmla="*/ 203972 w 293217"/>
                  <a:gd name="connsiteY1" fmla="*/ 47704 h 210748"/>
                  <a:gd name="connsiteX2" fmla="*/ 122280 w 293217"/>
                  <a:gd name="connsiteY2" fmla="*/ 0 h 210748"/>
                  <a:gd name="connsiteX3" fmla="*/ 151498 w 293217"/>
                  <a:gd name="connsiteY3" fmla="*/ 61418 h 210748"/>
                  <a:gd name="connsiteX4" fmla="*/ 90478 w 293217"/>
                  <a:gd name="connsiteY4" fmla="*/ 59232 h 210748"/>
                  <a:gd name="connsiteX5" fmla="*/ 22699 w 293217"/>
                  <a:gd name="connsiteY5" fmla="*/ 38958 h 210748"/>
                  <a:gd name="connsiteX6" fmla="*/ 98229 w 293217"/>
                  <a:gd name="connsiteY6" fmla="*/ 101171 h 210748"/>
                  <a:gd name="connsiteX7" fmla="*/ 2226 w 293217"/>
                  <a:gd name="connsiteY7" fmla="*/ 101768 h 210748"/>
                  <a:gd name="connsiteX8" fmla="*/ 113932 w 293217"/>
                  <a:gd name="connsiteY8" fmla="*/ 139533 h 210748"/>
                  <a:gd name="connsiteX9" fmla="*/ 40 w 293217"/>
                  <a:gd name="connsiteY9" fmla="*/ 160204 h 210748"/>
                  <a:gd name="connsiteX10" fmla="*/ 103199 w 293217"/>
                  <a:gd name="connsiteY10" fmla="*/ 168950 h 210748"/>
                  <a:gd name="connsiteX11" fmla="*/ 27469 w 293217"/>
                  <a:gd name="connsiteY11" fmla="*/ 207113 h 210748"/>
                  <a:gd name="connsiteX12" fmla="*/ 156865 w 293217"/>
                  <a:gd name="connsiteY12" fmla="*/ 183062 h 210748"/>
                  <a:gd name="connsiteX13" fmla="*/ 278509 w 293217"/>
                  <a:gd name="connsiteY13" fmla="*/ 162590 h 210748"/>
                  <a:gd name="connsiteX14" fmla="*/ 293218 w 293217"/>
                  <a:gd name="connsiteY14" fmla="*/ 87059 h 21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3217" h="210748">
                    <a:moveTo>
                      <a:pt x="293218" y="87059"/>
                    </a:moveTo>
                    <a:cubicBezTo>
                      <a:pt x="264198" y="69568"/>
                      <a:pt x="232197" y="66586"/>
                      <a:pt x="203972" y="47704"/>
                    </a:cubicBezTo>
                    <a:cubicBezTo>
                      <a:pt x="177537" y="30014"/>
                      <a:pt x="153287" y="2981"/>
                      <a:pt x="122280" y="0"/>
                    </a:cubicBezTo>
                    <a:cubicBezTo>
                      <a:pt x="124466" y="22659"/>
                      <a:pt x="139573" y="43728"/>
                      <a:pt x="151498" y="61418"/>
                    </a:cubicBezTo>
                    <a:cubicBezTo>
                      <a:pt x="134007" y="82288"/>
                      <a:pt x="111944" y="66387"/>
                      <a:pt x="90478" y="59232"/>
                    </a:cubicBezTo>
                    <a:cubicBezTo>
                      <a:pt x="77160" y="54660"/>
                      <a:pt x="32836" y="30014"/>
                      <a:pt x="22699" y="38958"/>
                    </a:cubicBezTo>
                    <a:cubicBezTo>
                      <a:pt x="12562" y="47902"/>
                      <a:pt x="74179" y="79506"/>
                      <a:pt x="98229" y="101171"/>
                    </a:cubicBezTo>
                    <a:cubicBezTo>
                      <a:pt x="71595" y="102364"/>
                      <a:pt x="40" y="88649"/>
                      <a:pt x="2226" y="101768"/>
                    </a:cubicBezTo>
                    <a:cubicBezTo>
                      <a:pt x="4214" y="114687"/>
                      <a:pt x="84912" y="123035"/>
                      <a:pt x="113932" y="139533"/>
                    </a:cubicBezTo>
                    <a:cubicBezTo>
                      <a:pt x="71595" y="145893"/>
                      <a:pt x="2425" y="148080"/>
                      <a:pt x="40" y="160204"/>
                    </a:cubicBezTo>
                    <a:cubicBezTo>
                      <a:pt x="-2345" y="172329"/>
                      <a:pt x="103000" y="160005"/>
                      <a:pt x="103199" y="168950"/>
                    </a:cubicBezTo>
                    <a:cubicBezTo>
                      <a:pt x="103397" y="177894"/>
                      <a:pt x="17929" y="192404"/>
                      <a:pt x="27469" y="207113"/>
                    </a:cubicBezTo>
                    <a:cubicBezTo>
                      <a:pt x="37010" y="221821"/>
                      <a:pt x="119299" y="187435"/>
                      <a:pt x="156865" y="183062"/>
                    </a:cubicBezTo>
                    <a:cubicBezTo>
                      <a:pt x="198208" y="178292"/>
                      <a:pt x="239750" y="181273"/>
                      <a:pt x="278509" y="162590"/>
                    </a:cubicBezTo>
                    <a:lnTo>
                      <a:pt x="293218" y="87059"/>
                    </a:lnTo>
                    <a:close/>
                  </a:path>
                </a:pathLst>
              </a:custGeom>
              <a:solidFill>
                <a:srgbClr val="AD704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834A2BA-9E3E-4E1E-8796-47AABA9425E6}"/>
                  </a:ext>
                </a:extLst>
              </p:cNvPr>
              <p:cNvSpPr/>
              <p:nvPr/>
            </p:nvSpPr>
            <p:spPr>
              <a:xfrm>
                <a:off x="6432689" y="2262675"/>
                <a:ext cx="756799" cy="517906"/>
              </a:xfrm>
              <a:custGeom>
                <a:avLst/>
                <a:gdLst>
                  <a:gd name="connsiteX0" fmla="*/ 640618 w 756799"/>
                  <a:gd name="connsiteY0" fmla="*/ 1664 h 517906"/>
                  <a:gd name="connsiteX1" fmla="*/ 746361 w 756799"/>
                  <a:gd name="connsiteY1" fmla="*/ 133644 h 517906"/>
                  <a:gd name="connsiteX2" fmla="*/ 362745 w 756799"/>
                  <a:gd name="connsiteY2" fmla="*/ 499371 h 517906"/>
                  <a:gd name="connsiteX3" fmla="*/ 6162 w 756799"/>
                  <a:gd name="connsiteY3" fmla="*/ 513284 h 517906"/>
                  <a:gd name="connsiteX4" fmla="*/ 0 w 756799"/>
                  <a:gd name="connsiteY4" fmla="*/ 386075 h 517906"/>
                  <a:gd name="connsiteX5" fmla="*/ 408262 w 756799"/>
                  <a:gd name="connsiteY5" fmla="*/ 310147 h 517906"/>
                  <a:gd name="connsiteX6" fmla="*/ 640618 w 756799"/>
                  <a:gd name="connsiteY6" fmla="*/ 1664 h 51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99" h="517906">
                    <a:moveTo>
                      <a:pt x="640618" y="1664"/>
                    </a:moveTo>
                    <a:cubicBezTo>
                      <a:pt x="715950" y="-8075"/>
                      <a:pt x="783331" y="23528"/>
                      <a:pt x="746361" y="133644"/>
                    </a:cubicBezTo>
                    <a:cubicBezTo>
                      <a:pt x="709192" y="243760"/>
                      <a:pt x="609014" y="468363"/>
                      <a:pt x="362745" y="499371"/>
                    </a:cubicBezTo>
                    <a:cubicBezTo>
                      <a:pt x="116277" y="530179"/>
                      <a:pt x="6162" y="513284"/>
                      <a:pt x="6162" y="513284"/>
                    </a:cubicBezTo>
                    <a:lnTo>
                      <a:pt x="0" y="386075"/>
                    </a:lnTo>
                    <a:cubicBezTo>
                      <a:pt x="0" y="386075"/>
                      <a:pt x="238716" y="422250"/>
                      <a:pt x="408262" y="310147"/>
                    </a:cubicBezTo>
                    <a:cubicBezTo>
                      <a:pt x="577610" y="198044"/>
                      <a:pt x="554156" y="12597"/>
                      <a:pt x="640618" y="1664"/>
                    </a:cubicBezTo>
                    <a:close/>
                  </a:path>
                </a:pathLst>
              </a:custGeom>
              <a:solidFill>
                <a:srgbClr val="B2E7E7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D88D356-0C02-4A9B-9835-A45AB0753421}"/>
                  </a:ext>
                </a:extLst>
              </p:cNvPr>
              <p:cNvSpPr/>
              <p:nvPr/>
            </p:nvSpPr>
            <p:spPr>
              <a:xfrm>
                <a:off x="6747971" y="2004554"/>
                <a:ext cx="127962" cy="81095"/>
              </a:xfrm>
              <a:custGeom>
                <a:avLst/>
                <a:gdLst>
                  <a:gd name="connsiteX0" fmla="*/ 2741 w 127962"/>
                  <a:gd name="connsiteY0" fmla="*/ 0 h 81095"/>
                  <a:gd name="connsiteX1" fmla="*/ 127963 w 127962"/>
                  <a:gd name="connsiteY1" fmla="*/ 25839 h 81095"/>
                  <a:gd name="connsiteX2" fmla="*/ 43289 w 127962"/>
                  <a:gd name="connsiteY2" fmla="*/ 81096 h 81095"/>
                  <a:gd name="connsiteX3" fmla="*/ 2741 w 127962"/>
                  <a:gd name="connsiteY3" fmla="*/ 0 h 8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62" h="81095">
                    <a:moveTo>
                      <a:pt x="2741" y="0"/>
                    </a:moveTo>
                    <a:cubicBezTo>
                      <a:pt x="2741" y="0"/>
                      <a:pt x="50644" y="25839"/>
                      <a:pt x="127963" y="25839"/>
                    </a:cubicBezTo>
                    <a:cubicBezTo>
                      <a:pt x="127963" y="25839"/>
                      <a:pt x="102322" y="81096"/>
                      <a:pt x="43289" y="81096"/>
                    </a:cubicBezTo>
                    <a:cubicBezTo>
                      <a:pt x="-15744" y="80897"/>
                      <a:pt x="2741" y="0"/>
                      <a:pt x="2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94514E-B325-4397-8827-14069DFA467D}"/>
                </a:ext>
              </a:extLst>
            </p:cNvPr>
            <p:cNvSpPr/>
            <p:nvPr/>
          </p:nvSpPr>
          <p:spPr>
            <a:xfrm>
              <a:off x="6710959" y="1490777"/>
              <a:ext cx="148079" cy="81873"/>
            </a:xfrm>
            <a:custGeom>
              <a:avLst/>
              <a:gdLst>
                <a:gd name="connsiteX0" fmla="*/ 68971 w 148079"/>
                <a:gd name="connsiteY0" fmla="*/ 2555 h 81873"/>
                <a:gd name="connsiteX1" fmla="*/ 0 w 148079"/>
                <a:gd name="connsiteY1" fmla="*/ 64172 h 81873"/>
                <a:gd name="connsiteX2" fmla="*/ 61617 w 148079"/>
                <a:gd name="connsiteY2" fmla="*/ 37140 h 81873"/>
                <a:gd name="connsiteX3" fmla="*/ 34585 w 148079"/>
                <a:gd name="connsiteY3" fmla="*/ 74110 h 81873"/>
                <a:gd name="connsiteX4" fmla="*/ 93817 w 148079"/>
                <a:gd name="connsiteY4" fmla="*/ 42109 h 81873"/>
                <a:gd name="connsiteX5" fmla="*/ 69170 w 148079"/>
                <a:gd name="connsiteY5" fmla="*/ 81464 h 81873"/>
                <a:gd name="connsiteX6" fmla="*/ 115880 w 148079"/>
                <a:gd name="connsiteY6" fmla="*/ 44494 h 81873"/>
                <a:gd name="connsiteX7" fmla="*/ 128402 w 148079"/>
                <a:gd name="connsiteY7" fmla="*/ 79079 h 81873"/>
                <a:gd name="connsiteX8" fmla="*/ 148080 w 148079"/>
                <a:gd name="connsiteY8" fmla="*/ 14878 h 81873"/>
                <a:gd name="connsiteX9" fmla="*/ 68971 w 148079"/>
                <a:gd name="connsiteY9" fmla="*/ 2555 h 8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079" h="81873">
                  <a:moveTo>
                    <a:pt x="68971" y="2555"/>
                  </a:moveTo>
                  <a:cubicBezTo>
                    <a:pt x="20672" y="15475"/>
                    <a:pt x="0" y="64172"/>
                    <a:pt x="0" y="64172"/>
                  </a:cubicBezTo>
                  <a:cubicBezTo>
                    <a:pt x="0" y="64172"/>
                    <a:pt x="19678" y="69141"/>
                    <a:pt x="61617" y="37140"/>
                  </a:cubicBezTo>
                  <a:cubicBezTo>
                    <a:pt x="61617" y="37140"/>
                    <a:pt x="22262" y="69141"/>
                    <a:pt x="34585" y="74110"/>
                  </a:cubicBezTo>
                  <a:cubicBezTo>
                    <a:pt x="46908" y="79079"/>
                    <a:pt x="93817" y="42109"/>
                    <a:pt x="93817" y="42109"/>
                  </a:cubicBezTo>
                  <a:cubicBezTo>
                    <a:pt x="93817" y="42109"/>
                    <a:pt x="59232" y="76694"/>
                    <a:pt x="69170" y="81464"/>
                  </a:cubicBezTo>
                  <a:cubicBezTo>
                    <a:pt x="79108" y="86433"/>
                    <a:pt x="115880" y="44494"/>
                    <a:pt x="115880" y="44494"/>
                  </a:cubicBezTo>
                  <a:cubicBezTo>
                    <a:pt x="115880" y="44494"/>
                    <a:pt x="111109" y="79079"/>
                    <a:pt x="128402" y="79079"/>
                  </a:cubicBezTo>
                  <a:cubicBezTo>
                    <a:pt x="145694" y="79079"/>
                    <a:pt x="148080" y="14878"/>
                    <a:pt x="148080" y="14878"/>
                  </a:cubicBezTo>
                  <a:cubicBezTo>
                    <a:pt x="148080" y="14878"/>
                    <a:pt x="105942" y="-7383"/>
                    <a:pt x="68971" y="2555"/>
                  </a:cubicBez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5007137" y="1852139"/>
              <a:ext cx="1329454" cy="1140275"/>
              <a:chOff x="5007137" y="1852139"/>
              <a:chExt cx="1329454" cy="1140275"/>
            </a:xfrm>
            <a:solidFill>
              <a:srgbClr val="000000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3D366C1-20C8-477A-B9A9-1EE642999CA5}"/>
                  </a:ext>
                </a:extLst>
              </p:cNvPr>
              <p:cNvSpPr/>
              <p:nvPr/>
            </p:nvSpPr>
            <p:spPr>
              <a:xfrm>
                <a:off x="5293729" y="2022267"/>
                <a:ext cx="358227" cy="477212"/>
              </a:xfrm>
              <a:custGeom>
                <a:avLst/>
                <a:gdLst>
                  <a:gd name="connsiteX0" fmla="*/ 304944 w 358227"/>
                  <a:gd name="connsiteY0" fmla="*/ 112080 h 477212"/>
                  <a:gd name="connsiteX1" fmla="*/ 294410 w 358227"/>
                  <a:gd name="connsiteY1" fmla="*/ 233327 h 477212"/>
                  <a:gd name="connsiteX2" fmla="*/ 350064 w 358227"/>
                  <a:gd name="connsiteY2" fmla="*/ 294944 h 477212"/>
                  <a:gd name="connsiteX3" fmla="*/ 355232 w 358227"/>
                  <a:gd name="connsiteY3" fmla="*/ 383593 h 477212"/>
                  <a:gd name="connsiteX4" fmla="*/ 299776 w 358227"/>
                  <a:gd name="connsiteY4" fmla="*/ 439247 h 477212"/>
                  <a:gd name="connsiteX5" fmla="*/ 223451 w 358227"/>
                  <a:gd name="connsiteY5" fmla="*/ 414004 h 477212"/>
                  <a:gd name="connsiteX6" fmla="*/ 79545 w 358227"/>
                  <a:gd name="connsiteY6" fmla="*/ 457732 h 477212"/>
                  <a:gd name="connsiteX7" fmla="*/ 15344 w 358227"/>
                  <a:gd name="connsiteY7" fmla="*/ 374450 h 477212"/>
                  <a:gd name="connsiteX8" fmla="*/ 437 w 358227"/>
                  <a:gd name="connsiteY8" fmla="*/ 282024 h 477212"/>
                  <a:gd name="connsiteX9" fmla="*/ 21109 w 358227"/>
                  <a:gd name="connsiteY9" fmla="*/ 188605 h 477212"/>
                  <a:gd name="connsiteX10" fmla="*/ 67222 w 358227"/>
                  <a:gd name="connsiteY10" fmla="*/ 82663 h 477212"/>
                  <a:gd name="connsiteX11" fmla="*/ 279105 w 358227"/>
                  <a:gd name="connsiteY11" fmla="*/ 29394 h 477212"/>
                  <a:gd name="connsiteX12" fmla="*/ 304944 w 358227"/>
                  <a:gd name="connsiteY12" fmla="*/ 112080 h 47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8227" h="477212">
                    <a:moveTo>
                      <a:pt x="304944" y="112080"/>
                    </a:moveTo>
                    <a:cubicBezTo>
                      <a:pt x="346089" y="151833"/>
                      <a:pt x="337740" y="200133"/>
                      <a:pt x="294410" y="233327"/>
                    </a:cubicBezTo>
                    <a:cubicBezTo>
                      <a:pt x="315678" y="255787"/>
                      <a:pt x="339331" y="264732"/>
                      <a:pt x="350064" y="294944"/>
                    </a:cubicBezTo>
                    <a:cubicBezTo>
                      <a:pt x="359008" y="319789"/>
                      <a:pt x="360400" y="355567"/>
                      <a:pt x="355232" y="383593"/>
                    </a:cubicBezTo>
                    <a:cubicBezTo>
                      <a:pt x="349468" y="413805"/>
                      <a:pt x="329591" y="433880"/>
                      <a:pt x="299776" y="439247"/>
                    </a:cubicBezTo>
                    <a:cubicBezTo>
                      <a:pt x="278707" y="443222"/>
                      <a:pt x="226830" y="441632"/>
                      <a:pt x="223451" y="414004"/>
                    </a:cubicBezTo>
                    <a:cubicBezTo>
                      <a:pt x="211922" y="483373"/>
                      <a:pt x="132019" y="491919"/>
                      <a:pt x="79545" y="457732"/>
                    </a:cubicBezTo>
                    <a:cubicBezTo>
                      <a:pt x="50526" y="438849"/>
                      <a:pt x="27469" y="405854"/>
                      <a:pt x="15344" y="374450"/>
                    </a:cubicBezTo>
                    <a:cubicBezTo>
                      <a:pt x="5605" y="348809"/>
                      <a:pt x="3021" y="309056"/>
                      <a:pt x="437" y="282024"/>
                    </a:cubicBezTo>
                    <a:cubicBezTo>
                      <a:pt x="-2346" y="252209"/>
                      <a:pt x="8586" y="215438"/>
                      <a:pt x="21109" y="188605"/>
                    </a:cubicBezTo>
                    <a:cubicBezTo>
                      <a:pt x="37209" y="154219"/>
                      <a:pt x="52513" y="119037"/>
                      <a:pt x="67222" y="82663"/>
                    </a:cubicBezTo>
                    <a:cubicBezTo>
                      <a:pt x="106975" y="-15924"/>
                      <a:pt x="194431" y="-16321"/>
                      <a:pt x="279105" y="29394"/>
                    </a:cubicBezTo>
                    <a:lnTo>
                      <a:pt x="304944" y="112080"/>
                    </a:lnTo>
                    <a:close/>
                  </a:path>
                </a:pathLst>
              </a:custGeom>
              <a:solidFill>
                <a:srgbClr val="0B123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410A87D-3628-4240-BEBB-27BA835F98AA}"/>
                  </a:ext>
                </a:extLst>
              </p:cNvPr>
              <p:cNvSpPr/>
              <p:nvPr/>
            </p:nvSpPr>
            <p:spPr>
              <a:xfrm>
                <a:off x="6022725" y="2389110"/>
                <a:ext cx="313865" cy="210495"/>
              </a:xfrm>
              <a:custGeom>
                <a:avLst/>
                <a:gdLst>
                  <a:gd name="connsiteX0" fmla="*/ 20187 w 313865"/>
                  <a:gd name="connsiteY0" fmla="*/ 130841 h 210495"/>
                  <a:gd name="connsiteX1" fmla="*/ 108240 w 313865"/>
                  <a:gd name="connsiteY1" fmla="*/ 80752 h 210495"/>
                  <a:gd name="connsiteX2" fmla="*/ 177608 w 313865"/>
                  <a:gd name="connsiteY2" fmla="*/ 6613 h 210495"/>
                  <a:gd name="connsiteX3" fmla="*/ 183174 w 313865"/>
                  <a:gd name="connsiteY3" fmla="*/ 42987 h 210495"/>
                  <a:gd name="connsiteX4" fmla="*/ 283351 w 313865"/>
                  <a:gd name="connsiteY4" fmla="*/ 1246 h 210495"/>
                  <a:gd name="connsiteX5" fmla="*/ 228095 w 313865"/>
                  <a:gd name="connsiteY5" fmla="*/ 45173 h 210495"/>
                  <a:gd name="connsiteX6" fmla="*/ 313762 w 313865"/>
                  <a:gd name="connsiteY6" fmla="*/ 28875 h 210495"/>
                  <a:gd name="connsiteX7" fmla="*/ 239623 w 313865"/>
                  <a:gd name="connsiteY7" fmla="*/ 74392 h 210495"/>
                  <a:gd name="connsiteX8" fmla="*/ 306607 w 313865"/>
                  <a:gd name="connsiteY8" fmla="*/ 65845 h 210495"/>
                  <a:gd name="connsiteX9" fmla="*/ 244990 w 313865"/>
                  <a:gd name="connsiteY9" fmla="*/ 102219 h 210495"/>
                  <a:gd name="connsiteX10" fmla="*/ 301637 w 313865"/>
                  <a:gd name="connsiteY10" fmla="*/ 106194 h 210495"/>
                  <a:gd name="connsiteX11" fmla="*/ 203845 w 313865"/>
                  <a:gd name="connsiteY11" fmla="*/ 131835 h 210495"/>
                  <a:gd name="connsiteX12" fmla="*/ 73853 w 313865"/>
                  <a:gd name="connsiteY12" fmla="*/ 193849 h 210495"/>
                  <a:gd name="connsiteX13" fmla="*/ 20187 w 313865"/>
                  <a:gd name="connsiteY13" fmla="*/ 130841 h 21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3865" h="210495">
                    <a:moveTo>
                      <a:pt x="20187" y="130841"/>
                    </a:moveTo>
                    <a:cubicBezTo>
                      <a:pt x="58548" y="110766"/>
                      <a:pt x="76636" y="109772"/>
                      <a:pt x="108240" y="80752"/>
                    </a:cubicBezTo>
                    <a:cubicBezTo>
                      <a:pt x="122551" y="67634"/>
                      <a:pt x="159322" y="8004"/>
                      <a:pt x="177608" y="6613"/>
                    </a:cubicBezTo>
                    <a:cubicBezTo>
                      <a:pt x="182776" y="17943"/>
                      <a:pt x="140837" y="66242"/>
                      <a:pt x="183174" y="42987"/>
                    </a:cubicBezTo>
                    <a:cubicBezTo>
                      <a:pt x="215374" y="25297"/>
                      <a:pt x="274009" y="-6704"/>
                      <a:pt x="283351" y="1246"/>
                    </a:cubicBezTo>
                    <a:cubicBezTo>
                      <a:pt x="292693" y="9197"/>
                      <a:pt x="226306" y="34639"/>
                      <a:pt x="228095" y="45173"/>
                    </a:cubicBezTo>
                    <a:cubicBezTo>
                      <a:pt x="230082" y="55708"/>
                      <a:pt x="310184" y="19732"/>
                      <a:pt x="313762" y="28875"/>
                    </a:cubicBezTo>
                    <a:cubicBezTo>
                      <a:pt x="317141" y="38018"/>
                      <a:pt x="236840" y="65249"/>
                      <a:pt x="239623" y="74392"/>
                    </a:cubicBezTo>
                    <a:cubicBezTo>
                      <a:pt x="243996" y="90094"/>
                      <a:pt x="301240" y="55708"/>
                      <a:pt x="306607" y="65845"/>
                    </a:cubicBezTo>
                    <a:cubicBezTo>
                      <a:pt x="311973" y="75982"/>
                      <a:pt x="258704" y="87908"/>
                      <a:pt x="244990" y="102219"/>
                    </a:cubicBezTo>
                    <a:cubicBezTo>
                      <a:pt x="258108" y="114940"/>
                      <a:pt x="307004" y="87510"/>
                      <a:pt x="301637" y="106194"/>
                    </a:cubicBezTo>
                    <a:cubicBezTo>
                      <a:pt x="296271" y="124878"/>
                      <a:pt x="227896" y="123884"/>
                      <a:pt x="203845" y="131835"/>
                    </a:cubicBezTo>
                    <a:cubicBezTo>
                      <a:pt x="160117" y="146344"/>
                      <a:pt x="106451" y="161252"/>
                      <a:pt x="73853" y="193849"/>
                    </a:cubicBezTo>
                    <a:cubicBezTo>
                      <a:pt x="20386" y="247515"/>
                      <a:pt x="-28908" y="156481"/>
                      <a:pt x="20187" y="130841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C1E2C9-F409-4AC5-B78C-55687D789501}"/>
                  </a:ext>
                </a:extLst>
              </p:cNvPr>
              <p:cNvSpPr/>
              <p:nvPr/>
            </p:nvSpPr>
            <p:spPr>
              <a:xfrm>
                <a:off x="5472652" y="2379572"/>
                <a:ext cx="673021" cy="359429"/>
              </a:xfrm>
              <a:custGeom>
                <a:avLst/>
                <a:gdLst>
                  <a:gd name="connsiteX0" fmla="*/ 70964 w 673021"/>
                  <a:gd name="connsiteY0" fmla="*/ 171187 h 359429"/>
                  <a:gd name="connsiteX1" fmla="*/ 299543 w 673021"/>
                  <a:gd name="connsiteY1" fmla="*/ 359020 h 359429"/>
                  <a:gd name="connsiteX2" fmla="*/ 673021 w 673021"/>
                  <a:gd name="connsiteY2" fmla="*/ 180728 h 359429"/>
                  <a:gd name="connsiteX3" fmla="*/ 616970 w 673021"/>
                  <a:gd name="connsiteY3" fmla="*/ 109570 h 359429"/>
                  <a:gd name="connsiteX4" fmla="*/ 353209 w 673021"/>
                  <a:gd name="connsiteY4" fmla="*/ 231413 h 359429"/>
                  <a:gd name="connsiteX5" fmla="*/ 57845 w 673021"/>
                  <a:gd name="connsiteY5" fmla="*/ 51 h 359429"/>
                  <a:gd name="connsiteX6" fmla="*/ 70964 w 673021"/>
                  <a:gd name="connsiteY6" fmla="*/ 171187 h 35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3021" h="359429">
                    <a:moveTo>
                      <a:pt x="70964" y="171187"/>
                    </a:moveTo>
                    <a:cubicBezTo>
                      <a:pt x="112903" y="220282"/>
                      <a:pt x="238721" y="348684"/>
                      <a:pt x="299543" y="359020"/>
                    </a:cubicBezTo>
                    <a:cubicBezTo>
                      <a:pt x="360365" y="369355"/>
                      <a:pt x="673021" y="180728"/>
                      <a:pt x="673021" y="180728"/>
                    </a:cubicBezTo>
                    <a:lnTo>
                      <a:pt x="616970" y="109570"/>
                    </a:lnTo>
                    <a:cubicBezTo>
                      <a:pt x="616970" y="109570"/>
                      <a:pt x="403099" y="236382"/>
                      <a:pt x="353209" y="231413"/>
                    </a:cubicBezTo>
                    <a:cubicBezTo>
                      <a:pt x="303518" y="226444"/>
                      <a:pt x="173725" y="-3925"/>
                      <a:pt x="57845" y="51"/>
                    </a:cubicBezTo>
                    <a:cubicBezTo>
                      <a:pt x="-58034" y="4026"/>
                      <a:pt x="29024" y="121893"/>
                      <a:pt x="70964" y="171187"/>
                    </a:cubicBezTo>
                    <a:close/>
                  </a:path>
                </a:pathLst>
              </a:custGeom>
              <a:solidFill>
                <a:srgbClr val="C7E6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00F687D-E088-4602-82E2-EC845A9D8C45}"/>
                  </a:ext>
                </a:extLst>
              </p:cNvPr>
              <p:cNvSpPr/>
              <p:nvPr/>
            </p:nvSpPr>
            <p:spPr>
              <a:xfrm>
                <a:off x="5272501" y="2170125"/>
                <a:ext cx="285425" cy="278696"/>
              </a:xfrm>
              <a:custGeom>
                <a:avLst/>
                <a:gdLst>
                  <a:gd name="connsiteX0" fmla="*/ 122638 w 285425"/>
                  <a:gd name="connsiteY0" fmla="*/ 5367 h 278696"/>
                  <a:gd name="connsiteX1" fmla="*/ 94214 w 285425"/>
                  <a:gd name="connsiteY1" fmla="*/ 102562 h 278696"/>
                  <a:gd name="connsiteX2" fmla="*/ 0 w 285425"/>
                  <a:gd name="connsiteY2" fmla="*/ 178093 h 278696"/>
                  <a:gd name="connsiteX3" fmla="*/ 285426 w 285425"/>
                  <a:gd name="connsiteY3" fmla="*/ 254220 h 278696"/>
                  <a:gd name="connsiteX4" fmla="*/ 226194 w 285425"/>
                  <a:gd name="connsiteY4" fmla="*/ 0 h 278696"/>
                  <a:gd name="connsiteX5" fmla="*/ 122638 w 285425"/>
                  <a:gd name="connsiteY5" fmla="*/ 5367 h 27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425" h="278696">
                    <a:moveTo>
                      <a:pt x="122638" y="5367"/>
                    </a:moveTo>
                    <a:cubicBezTo>
                      <a:pt x="122638" y="5367"/>
                      <a:pt x="123632" y="63207"/>
                      <a:pt x="94214" y="102562"/>
                    </a:cubicBezTo>
                    <a:cubicBezTo>
                      <a:pt x="64797" y="141918"/>
                      <a:pt x="0" y="178093"/>
                      <a:pt x="0" y="178093"/>
                    </a:cubicBezTo>
                    <a:cubicBezTo>
                      <a:pt x="0" y="178093"/>
                      <a:pt x="74338" y="338496"/>
                      <a:pt x="285426" y="254220"/>
                    </a:cubicBezTo>
                    <a:cubicBezTo>
                      <a:pt x="285426" y="254220"/>
                      <a:pt x="179882" y="80500"/>
                      <a:pt x="226194" y="0"/>
                    </a:cubicBezTo>
                    <a:cubicBezTo>
                      <a:pt x="226194" y="0"/>
                      <a:pt x="169149" y="51281"/>
                      <a:pt x="122638" y="5367"/>
                    </a:cubicBezTo>
                    <a:close/>
                  </a:path>
                </a:pathLst>
              </a:custGeom>
              <a:solidFill>
                <a:srgbClr val="F5C4B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78BA922-8F94-48C5-805F-F177EAB427F4}"/>
                  </a:ext>
                </a:extLst>
              </p:cNvPr>
              <p:cNvSpPr/>
              <p:nvPr/>
            </p:nvSpPr>
            <p:spPr>
              <a:xfrm>
                <a:off x="5402095" y="2197157"/>
                <a:ext cx="100574" cy="91630"/>
              </a:xfrm>
              <a:custGeom>
                <a:avLst/>
                <a:gdLst>
                  <a:gd name="connsiteX0" fmla="*/ 100575 w 100574"/>
                  <a:gd name="connsiteY0" fmla="*/ 994 h 91630"/>
                  <a:gd name="connsiteX1" fmla="*/ 0 w 100574"/>
                  <a:gd name="connsiteY1" fmla="*/ 0 h 91630"/>
                  <a:gd name="connsiteX2" fmla="*/ 17292 w 100574"/>
                  <a:gd name="connsiteY2" fmla="*/ 39554 h 91630"/>
                  <a:gd name="connsiteX3" fmla="*/ 34784 w 100574"/>
                  <a:gd name="connsiteY3" fmla="*/ 55455 h 91630"/>
                  <a:gd name="connsiteX4" fmla="*/ 94413 w 100574"/>
                  <a:gd name="connsiteY4" fmla="*/ 91630 h 91630"/>
                  <a:gd name="connsiteX5" fmla="*/ 100575 w 100574"/>
                  <a:gd name="connsiteY5" fmla="*/ 994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74" h="91630">
                    <a:moveTo>
                      <a:pt x="100575" y="994"/>
                    </a:moveTo>
                    <a:cubicBezTo>
                      <a:pt x="100575" y="994"/>
                      <a:pt x="43529" y="43728"/>
                      <a:pt x="0" y="0"/>
                    </a:cubicBezTo>
                    <a:cubicBezTo>
                      <a:pt x="2981" y="15901"/>
                      <a:pt x="8547" y="29616"/>
                      <a:pt x="17292" y="39554"/>
                    </a:cubicBezTo>
                    <a:cubicBezTo>
                      <a:pt x="22063" y="44921"/>
                      <a:pt x="28026" y="50287"/>
                      <a:pt x="34784" y="55455"/>
                    </a:cubicBezTo>
                    <a:cubicBezTo>
                      <a:pt x="50089" y="67182"/>
                      <a:pt x="74139" y="85071"/>
                      <a:pt x="94413" y="91630"/>
                    </a:cubicBezTo>
                    <a:cubicBezTo>
                      <a:pt x="89046" y="60027"/>
                      <a:pt x="85866" y="22659"/>
                      <a:pt x="100575" y="994"/>
                    </a:cubicBezTo>
                    <a:close/>
                  </a:path>
                </a:pathLst>
              </a:custGeom>
              <a:solidFill>
                <a:srgbClr val="DC998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E33B078-866F-475B-9997-CE6C7A3C0621}"/>
                  </a:ext>
                </a:extLst>
              </p:cNvPr>
              <p:cNvSpPr/>
              <p:nvPr/>
            </p:nvSpPr>
            <p:spPr>
              <a:xfrm>
                <a:off x="5378838" y="1940947"/>
                <a:ext cx="219898" cy="308049"/>
              </a:xfrm>
              <a:custGeom>
                <a:avLst/>
                <a:gdLst>
                  <a:gd name="connsiteX0" fmla="*/ 37767 w 219898"/>
                  <a:gd name="connsiteY0" fmla="*/ 272309 h 308049"/>
                  <a:gd name="connsiteX1" fmla="*/ 20475 w 219898"/>
                  <a:gd name="connsiteY1" fmla="*/ 256408 h 308049"/>
                  <a:gd name="connsiteX2" fmla="*/ 21469 w 219898"/>
                  <a:gd name="connsiteY2" fmla="*/ 68774 h 308049"/>
                  <a:gd name="connsiteX3" fmla="*/ 128404 w 219898"/>
                  <a:gd name="connsiteY3" fmla="*/ 399 h 308049"/>
                  <a:gd name="connsiteX4" fmla="*/ 176902 w 219898"/>
                  <a:gd name="connsiteY4" fmla="*/ 289403 h 308049"/>
                  <a:gd name="connsiteX5" fmla="*/ 37767 w 219898"/>
                  <a:gd name="connsiteY5" fmla="*/ 272309 h 30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898" h="308049">
                    <a:moveTo>
                      <a:pt x="37767" y="272309"/>
                    </a:moveTo>
                    <a:cubicBezTo>
                      <a:pt x="31009" y="267141"/>
                      <a:pt x="25245" y="261576"/>
                      <a:pt x="20475" y="256408"/>
                    </a:cubicBezTo>
                    <a:cubicBezTo>
                      <a:pt x="-14905" y="216854"/>
                      <a:pt x="2387" y="115087"/>
                      <a:pt x="21469" y="68774"/>
                    </a:cubicBezTo>
                    <a:cubicBezTo>
                      <a:pt x="42935" y="17096"/>
                      <a:pt x="81893" y="-3178"/>
                      <a:pt x="128404" y="399"/>
                    </a:cubicBezTo>
                    <a:cubicBezTo>
                      <a:pt x="240507" y="8946"/>
                      <a:pt x="240706" y="218643"/>
                      <a:pt x="176902" y="289403"/>
                    </a:cubicBezTo>
                    <a:cubicBezTo>
                      <a:pt x="143907" y="325976"/>
                      <a:pt x="76725" y="302522"/>
                      <a:pt x="37767" y="272309"/>
                    </a:cubicBezTo>
                    <a:close/>
                  </a:path>
                </a:pathLst>
              </a:custGeom>
              <a:solidFill>
                <a:srgbClr val="F5C4B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E04A86C-F09C-4AAE-9D98-192881A163B4}"/>
                  </a:ext>
                </a:extLst>
              </p:cNvPr>
              <p:cNvSpPr/>
              <p:nvPr/>
            </p:nvSpPr>
            <p:spPr>
              <a:xfrm>
                <a:off x="5190472" y="2316062"/>
                <a:ext cx="466220" cy="676351"/>
              </a:xfrm>
              <a:custGeom>
                <a:avLst/>
                <a:gdLst>
                  <a:gd name="connsiteX0" fmla="*/ 328695 w 466220"/>
                  <a:gd name="connsiteY0" fmla="*/ 30566 h 676351"/>
                  <a:gd name="connsiteX1" fmla="*/ 315776 w 466220"/>
                  <a:gd name="connsiteY1" fmla="*/ 75288 h 676351"/>
                  <a:gd name="connsiteX2" fmla="*/ 138677 w 466220"/>
                  <a:gd name="connsiteY2" fmla="*/ 354 h 676351"/>
                  <a:gd name="connsiteX3" fmla="*/ 72090 w 466220"/>
                  <a:gd name="connsiteY3" fmla="*/ 21820 h 676351"/>
                  <a:gd name="connsiteX4" fmla="*/ 3715 w 466220"/>
                  <a:gd name="connsiteY4" fmla="*/ 80058 h 676351"/>
                  <a:gd name="connsiteX5" fmla="*/ 33331 w 466220"/>
                  <a:gd name="connsiteY5" fmla="*/ 254375 h 676351"/>
                  <a:gd name="connsiteX6" fmla="*/ 40686 w 466220"/>
                  <a:gd name="connsiteY6" fmla="*/ 671979 h 676351"/>
                  <a:gd name="connsiteX7" fmla="*/ 385940 w 466220"/>
                  <a:gd name="connsiteY7" fmla="*/ 676352 h 676351"/>
                  <a:gd name="connsiteX8" fmla="*/ 411580 w 466220"/>
                  <a:gd name="connsiteY8" fmla="*/ 365484 h 676351"/>
                  <a:gd name="connsiteX9" fmla="*/ 434836 w 466220"/>
                  <a:gd name="connsiteY9" fmla="*/ 152210 h 676351"/>
                  <a:gd name="connsiteX10" fmla="*/ 328695 w 466220"/>
                  <a:gd name="connsiteY10" fmla="*/ 30566 h 67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220" h="676351">
                    <a:moveTo>
                      <a:pt x="328695" y="30566"/>
                    </a:moveTo>
                    <a:cubicBezTo>
                      <a:pt x="328695" y="30566"/>
                      <a:pt x="343404" y="65747"/>
                      <a:pt x="315776" y="75288"/>
                    </a:cubicBezTo>
                    <a:cubicBezTo>
                      <a:pt x="288148" y="84829"/>
                      <a:pt x="217984" y="78269"/>
                      <a:pt x="138677" y="354"/>
                    </a:cubicBezTo>
                    <a:cubicBezTo>
                      <a:pt x="135099" y="-3025"/>
                      <a:pt x="80240" y="18839"/>
                      <a:pt x="72090" y="21820"/>
                    </a:cubicBezTo>
                    <a:cubicBezTo>
                      <a:pt x="43866" y="32156"/>
                      <a:pt x="13455" y="49449"/>
                      <a:pt x="3715" y="80058"/>
                    </a:cubicBezTo>
                    <a:cubicBezTo>
                      <a:pt x="-9602" y="121600"/>
                      <a:pt x="15840" y="166322"/>
                      <a:pt x="33331" y="254375"/>
                    </a:cubicBezTo>
                    <a:cubicBezTo>
                      <a:pt x="45854" y="317980"/>
                      <a:pt x="56189" y="595455"/>
                      <a:pt x="40686" y="671979"/>
                    </a:cubicBezTo>
                    <a:lnTo>
                      <a:pt x="385940" y="676352"/>
                    </a:lnTo>
                    <a:cubicBezTo>
                      <a:pt x="378585" y="626859"/>
                      <a:pt x="390909" y="400069"/>
                      <a:pt x="411580" y="365484"/>
                    </a:cubicBezTo>
                    <a:cubicBezTo>
                      <a:pt x="441196" y="315793"/>
                      <a:pt x="504205" y="272065"/>
                      <a:pt x="434836" y="152210"/>
                    </a:cubicBezTo>
                    <a:cubicBezTo>
                      <a:pt x="380175" y="81450"/>
                      <a:pt x="328695" y="30566"/>
                      <a:pt x="328695" y="30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A2CE827-07B1-4524-B67B-AA8C712B59A2}"/>
                  </a:ext>
                </a:extLst>
              </p:cNvPr>
              <p:cNvSpPr/>
              <p:nvPr/>
            </p:nvSpPr>
            <p:spPr>
              <a:xfrm>
                <a:off x="5114677" y="2361438"/>
                <a:ext cx="260386" cy="629981"/>
              </a:xfrm>
              <a:custGeom>
                <a:avLst/>
                <a:gdLst>
                  <a:gd name="connsiteX0" fmla="*/ 159215 w 260386"/>
                  <a:gd name="connsiteY0" fmla="*/ 494 h 629981"/>
                  <a:gd name="connsiteX1" fmla="*/ 32006 w 260386"/>
                  <a:gd name="connsiteY1" fmla="*/ 210589 h 629981"/>
                  <a:gd name="connsiteX2" fmla="*/ 1595 w 260386"/>
                  <a:gd name="connsiteY2" fmla="*/ 497803 h 629981"/>
                  <a:gd name="connsiteX3" fmla="*/ 105747 w 260386"/>
                  <a:gd name="connsiteY3" fmla="*/ 629982 h 629981"/>
                  <a:gd name="connsiteX4" fmla="*/ 260386 w 260386"/>
                  <a:gd name="connsiteY4" fmla="*/ 628193 h 629981"/>
                  <a:gd name="connsiteX5" fmla="*/ 130990 w 260386"/>
                  <a:gd name="connsiteY5" fmla="*/ 471368 h 629981"/>
                  <a:gd name="connsiteX6" fmla="*/ 159215 w 260386"/>
                  <a:gd name="connsiteY6" fmla="*/ 494 h 62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386" h="629981">
                    <a:moveTo>
                      <a:pt x="159215" y="494"/>
                    </a:moveTo>
                    <a:cubicBezTo>
                      <a:pt x="72355" y="-8052"/>
                      <a:pt x="33993" y="95504"/>
                      <a:pt x="32006" y="210589"/>
                    </a:cubicBezTo>
                    <a:cubicBezTo>
                      <a:pt x="29819" y="337599"/>
                      <a:pt x="-8145" y="430422"/>
                      <a:pt x="1595" y="497803"/>
                    </a:cubicBezTo>
                    <a:cubicBezTo>
                      <a:pt x="7756" y="540538"/>
                      <a:pt x="65199" y="594204"/>
                      <a:pt x="105747" y="629982"/>
                    </a:cubicBezTo>
                    <a:lnTo>
                      <a:pt x="260386" y="628193"/>
                    </a:lnTo>
                    <a:cubicBezTo>
                      <a:pt x="219838" y="578899"/>
                      <a:pt x="132581" y="505754"/>
                      <a:pt x="130990" y="471368"/>
                    </a:cubicBezTo>
                    <a:cubicBezTo>
                      <a:pt x="129003" y="428633"/>
                      <a:pt x="275890" y="12023"/>
                      <a:pt x="159215" y="494"/>
                    </a:cubicBezTo>
                    <a:close/>
                  </a:path>
                </a:pathLst>
              </a:custGeom>
              <a:solidFill>
                <a:srgbClr val="C7E6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48A727B-6599-4868-9ED5-27BAAFC17393}"/>
                  </a:ext>
                </a:extLst>
              </p:cNvPr>
              <p:cNvSpPr/>
              <p:nvPr/>
            </p:nvSpPr>
            <p:spPr>
              <a:xfrm>
                <a:off x="5007137" y="1852139"/>
                <a:ext cx="625722" cy="681128"/>
              </a:xfrm>
              <a:custGeom>
                <a:avLst/>
                <a:gdLst>
                  <a:gd name="connsiteX0" fmla="*/ 568082 w 625722"/>
                  <a:gd name="connsiteY0" fmla="*/ 64760 h 681128"/>
                  <a:gd name="connsiteX1" fmla="*/ 479831 w 625722"/>
                  <a:gd name="connsiteY1" fmla="*/ 4932 h 681128"/>
                  <a:gd name="connsiteX2" fmla="*/ 293191 w 625722"/>
                  <a:gd name="connsiteY2" fmla="*/ 60388 h 681128"/>
                  <a:gd name="connsiteX3" fmla="*/ 231773 w 625722"/>
                  <a:gd name="connsiteY3" fmla="*/ 136316 h 681128"/>
                  <a:gd name="connsiteX4" fmla="*/ 235351 w 625722"/>
                  <a:gd name="connsiteY4" fmla="*/ 223772 h 681128"/>
                  <a:gd name="connsiteX5" fmla="*/ 82699 w 625722"/>
                  <a:gd name="connsiteY5" fmla="*/ 312818 h 681128"/>
                  <a:gd name="connsiteX6" fmla="*/ 91048 w 625722"/>
                  <a:gd name="connsiteY6" fmla="*/ 430686 h 681128"/>
                  <a:gd name="connsiteX7" fmla="*/ 42350 w 625722"/>
                  <a:gd name="connsiteY7" fmla="*/ 477197 h 681128"/>
                  <a:gd name="connsiteX8" fmla="*/ 11741 w 625722"/>
                  <a:gd name="connsiteY8" fmla="*/ 521521 h 681128"/>
                  <a:gd name="connsiteX9" fmla="*/ 132987 w 625722"/>
                  <a:gd name="connsiteY9" fmla="*/ 681129 h 681128"/>
                  <a:gd name="connsiteX10" fmla="*/ 171746 w 625722"/>
                  <a:gd name="connsiteY10" fmla="*/ 677353 h 681128"/>
                  <a:gd name="connsiteX11" fmla="*/ 301937 w 625722"/>
                  <a:gd name="connsiteY11" fmla="*/ 552131 h 681128"/>
                  <a:gd name="connsiteX12" fmla="*/ 331751 w 625722"/>
                  <a:gd name="connsiteY12" fmla="*/ 497868 h 681128"/>
                  <a:gd name="connsiteX13" fmla="*/ 340895 w 625722"/>
                  <a:gd name="connsiteY13" fmla="*/ 400275 h 681128"/>
                  <a:gd name="connsiteX14" fmla="*/ 365939 w 625722"/>
                  <a:gd name="connsiteY14" fmla="*/ 376224 h 681128"/>
                  <a:gd name="connsiteX15" fmla="*/ 384424 w 625722"/>
                  <a:gd name="connsiteY15" fmla="*/ 340447 h 681128"/>
                  <a:gd name="connsiteX16" fmla="*/ 388598 w 625722"/>
                  <a:gd name="connsiteY16" fmla="*/ 257959 h 681128"/>
                  <a:gd name="connsiteX17" fmla="*/ 454985 w 625722"/>
                  <a:gd name="connsiteY17" fmla="*/ 218008 h 681128"/>
                  <a:gd name="connsiteX18" fmla="*/ 469495 w 625722"/>
                  <a:gd name="connsiteY18" fmla="*/ 179646 h 681128"/>
                  <a:gd name="connsiteX19" fmla="*/ 474862 w 625722"/>
                  <a:gd name="connsiteY19" fmla="*/ 160764 h 681128"/>
                  <a:gd name="connsiteX20" fmla="*/ 487782 w 625722"/>
                  <a:gd name="connsiteY20" fmla="*/ 161956 h 681128"/>
                  <a:gd name="connsiteX21" fmla="*/ 623737 w 625722"/>
                  <a:gd name="connsiteY21" fmla="*/ 148440 h 681128"/>
                  <a:gd name="connsiteX22" fmla="*/ 568082 w 625722"/>
                  <a:gd name="connsiteY22" fmla="*/ 64760 h 68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5722" h="681128">
                    <a:moveTo>
                      <a:pt x="568082" y="64760"/>
                    </a:moveTo>
                    <a:cubicBezTo>
                      <a:pt x="540255" y="45878"/>
                      <a:pt x="512428" y="14075"/>
                      <a:pt x="479831" y="4932"/>
                    </a:cubicBezTo>
                    <a:cubicBezTo>
                      <a:pt x="415630" y="-12957"/>
                      <a:pt x="342286" y="20635"/>
                      <a:pt x="293191" y="60388"/>
                    </a:cubicBezTo>
                    <a:cubicBezTo>
                      <a:pt x="267948" y="80860"/>
                      <a:pt x="244891" y="106302"/>
                      <a:pt x="231773" y="136316"/>
                    </a:cubicBezTo>
                    <a:cubicBezTo>
                      <a:pt x="228593" y="143670"/>
                      <a:pt x="208517" y="233511"/>
                      <a:pt x="235351" y="223772"/>
                    </a:cubicBezTo>
                    <a:cubicBezTo>
                      <a:pt x="176119" y="245437"/>
                      <a:pt x="127024" y="263326"/>
                      <a:pt x="82699" y="312818"/>
                    </a:cubicBezTo>
                    <a:cubicBezTo>
                      <a:pt x="46723" y="352969"/>
                      <a:pt x="34201" y="403058"/>
                      <a:pt x="91048" y="430686"/>
                    </a:cubicBezTo>
                    <a:cubicBezTo>
                      <a:pt x="86874" y="448773"/>
                      <a:pt x="55668" y="462886"/>
                      <a:pt x="42350" y="477197"/>
                    </a:cubicBezTo>
                    <a:cubicBezTo>
                      <a:pt x="30623" y="489719"/>
                      <a:pt x="18896" y="505819"/>
                      <a:pt x="11741" y="521521"/>
                    </a:cubicBezTo>
                    <a:cubicBezTo>
                      <a:pt x="-29205" y="610568"/>
                      <a:pt x="43145" y="680732"/>
                      <a:pt x="132987" y="681129"/>
                    </a:cubicBezTo>
                    <a:cubicBezTo>
                      <a:pt x="147696" y="681129"/>
                      <a:pt x="160218" y="679738"/>
                      <a:pt x="171746" y="677353"/>
                    </a:cubicBezTo>
                    <a:cubicBezTo>
                      <a:pt x="233562" y="685104"/>
                      <a:pt x="274905" y="613152"/>
                      <a:pt x="301937" y="552131"/>
                    </a:cubicBezTo>
                    <a:cubicBezTo>
                      <a:pt x="314856" y="535037"/>
                      <a:pt x="326385" y="517148"/>
                      <a:pt x="331751" y="497868"/>
                    </a:cubicBezTo>
                    <a:cubicBezTo>
                      <a:pt x="340497" y="466861"/>
                      <a:pt x="327180" y="430089"/>
                      <a:pt x="340895" y="400275"/>
                    </a:cubicBezTo>
                    <a:cubicBezTo>
                      <a:pt x="344075" y="393517"/>
                      <a:pt x="360572" y="383579"/>
                      <a:pt x="365939" y="376224"/>
                    </a:cubicBezTo>
                    <a:cubicBezTo>
                      <a:pt x="373691" y="365491"/>
                      <a:pt x="380051" y="352969"/>
                      <a:pt x="384424" y="340447"/>
                    </a:cubicBezTo>
                    <a:cubicBezTo>
                      <a:pt x="392971" y="314806"/>
                      <a:pt x="387405" y="284793"/>
                      <a:pt x="388598" y="257959"/>
                    </a:cubicBezTo>
                    <a:cubicBezTo>
                      <a:pt x="388598" y="260146"/>
                      <a:pt x="448625" y="227350"/>
                      <a:pt x="454985" y="218008"/>
                    </a:cubicBezTo>
                    <a:cubicBezTo>
                      <a:pt x="463135" y="206281"/>
                      <a:pt x="465917" y="193162"/>
                      <a:pt x="469495" y="179646"/>
                    </a:cubicBezTo>
                    <a:cubicBezTo>
                      <a:pt x="473272" y="165534"/>
                      <a:pt x="471682" y="161360"/>
                      <a:pt x="474862" y="160764"/>
                    </a:cubicBezTo>
                    <a:cubicBezTo>
                      <a:pt x="476651" y="160366"/>
                      <a:pt x="480427" y="161161"/>
                      <a:pt x="487782" y="161956"/>
                    </a:cubicBezTo>
                    <a:cubicBezTo>
                      <a:pt x="520975" y="165534"/>
                      <a:pt x="604854" y="200119"/>
                      <a:pt x="623737" y="148440"/>
                    </a:cubicBezTo>
                    <a:cubicBezTo>
                      <a:pt x="635662" y="115247"/>
                      <a:pt x="590940" y="80264"/>
                      <a:pt x="568082" y="64760"/>
                    </a:cubicBezTo>
                    <a:close/>
                  </a:path>
                </a:pathLst>
              </a:custGeom>
              <a:solidFill>
                <a:srgbClr val="0B123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F9FE324-E3FB-494B-9762-ECB3DDD38570}"/>
                  </a:ext>
                </a:extLst>
              </p:cNvPr>
              <p:cNvSpPr/>
              <p:nvPr/>
            </p:nvSpPr>
            <p:spPr>
              <a:xfrm>
                <a:off x="5490148" y="2144882"/>
                <a:ext cx="102761" cy="53603"/>
              </a:xfrm>
              <a:custGeom>
                <a:avLst/>
                <a:gdLst>
                  <a:gd name="connsiteX0" fmla="*/ 0 w 102761"/>
                  <a:gd name="connsiteY0" fmla="*/ 5963 h 53603"/>
                  <a:gd name="connsiteX1" fmla="*/ 89444 w 102761"/>
                  <a:gd name="connsiteY1" fmla="*/ 44921 h 53603"/>
                  <a:gd name="connsiteX2" fmla="*/ 102761 w 102761"/>
                  <a:gd name="connsiteY2" fmla="*/ 0 h 53603"/>
                  <a:gd name="connsiteX3" fmla="*/ 0 w 102761"/>
                  <a:gd name="connsiteY3" fmla="*/ 5963 h 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761" h="53603">
                    <a:moveTo>
                      <a:pt x="0" y="5963"/>
                    </a:moveTo>
                    <a:cubicBezTo>
                      <a:pt x="41542" y="59828"/>
                      <a:pt x="70363" y="60226"/>
                      <a:pt x="89444" y="44921"/>
                    </a:cubicBezTo>
                    <a:cubicBezTo>
                      <a:pt x="95208" y="31206"/>
                      <a:pt x="99581" y="16100"/>
                      <a:pt x="102761" y="0"/>
                    </a:cubicBezTo>
                    <a:cubicBezTo>
                      <a:pt x="49492" y="31802"/>
                      <a:pt x="0" y="5963"/>
                      <a:pt x="0" y="59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9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663CA47F-1427-41BB-ACBB-321AB953C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" y="3490404"/>
            <a:ext cx="1264063" cy="5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0" y="1237"/>
            <a:ext cx="915985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A3570C94-5CD3-4D08-A856-2C3379E50A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" y="3490404"/>
            <a:ext cx="1264063" cy="5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  <p:pic>
        <p:nvPicPr>
          <p:cNvPr id="12" name="Picture 11" descr="Website&#10;&#10;Description automatically generated with low confidence">
            <a:extLst>
              <a:ext uri="{FF2B5EF4-FFF2-40B4-BE49-F238E27FC236}">
                <a16:creationId xmlns:a16="http://schemas.microsoft.com/office/drawing/2014/main" id="{356F3468-1921-479C-80BF-19895CA6F1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" y="4263820"/>
            <a:ext cx="1094886" cy="4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23" name="Picture 22" descr="Website&#10;&#10;Description automatically generated with low confidence">
            <a:extLst>
              <a:ext uri="{FF2B5EF4-FFF2-40B4-BE49-F238E27FC236}">
                <a16:creationId xmlns:a16="http://schemas.microsoft.com/office/drawing/2014/main" id="{BC62A537-CDC4-4EE8-93CA-AE15711397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" y="4263820"/>
            <a:ext cx="1094886" cy="4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1303" y="4822105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pic>
        <p:nvPicPr>
          <p:cNvPr id="5" name="Picture 4" descr="Website&#10;&#10;Description automatically generated with low confidence">
            <a:extLst>
              <a:ext uri="{FF2B5EF4-FFF2-40B4-BE49-F238E27FC236}">
                <a16:creationId xmlns:a16="http://schemas.microsoft.com/office/drawing/2014/main" id="{0050097C-28D6-4880-A8F8-E7A3BEC139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30059"/>
            <a:ext cx="720080" cy="3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RCID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Aleph Product Update </a:t>
            </a:r>
            <a:br>
              <a:rPr lang="en-US" dirty="0"/>
            </a:br>
            <a:r>
              <a:rPr lang="en-US" sz="2000" dirty="0"/>
              <a:t>ELUNA 2022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Carmit Marcus - VP Strategic Partners &amp; Product Management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Circ - barcode scanning for reading room loans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new flag will be set in the PC file: </a:t>
            </a:r>
            <a:r>
              <a:rPr lang="en-US" b="1" dirty="0"/>
              <a:t>./circ/tab/circ.ini</a:t>
            </a:r>
            <a:r>
              <a:rPr lang="en-US" dirty="0"/>
              <a:t>  </a:t>
            </a:r>
          </a:p>
          <a:p>
            <a:pPr lvl="1"/>
            <a:r>
              <a:rPr lang="en-US" b="1" dirty="0"/>
              <a:t>Flag section</a:t>
            </a:r>
            <a:r>
              <a:rPr lang="en-US" dirty="0"/>
              <a:t>: [</a:t>
            </a:r>
            <a:r>
              <a:rPr lang="en-US" dirty="0" err="1"/>
              <a:t>ReadingRoom</a:t>
            </a:r>
            <a:r>
              <a:rPr lang="en-US" dirty="0"/>
              <a:t>] - new section</a:t>
            </a:r>
          </a:p>
          <a:p>
            <a:pPr lvl="1"/>
            <a:r>
              <a:rPr lang="en-US" b="1" dirty="0"/>
              <a:t>Flag name:</a:t>
            </a:r>
            <a:r>
              <a:rPr lang="en-US" dirty="0"/>
              <a:t> </a:t>
            </a:r>
            <a:r>
              <a:rPr lang="en-US" dirty="0" err="1"/>
              <a:t>AutoMoveItem</a:t>
            </a:r>
            <a:r>
              <a:rPr lang="en-US" dirty="0"/>
              <a:t> - new flag</a:t>
            </a:r>
          </a:p>
          <a:p>
            <a:pPr lvl="1"/>
            <a:r>
              <a:rPr lang="en-US" b="1" dirty="0"/>
              <a:t>Possible value</a:t>
            </a:r>
            <a:r>
              <a:rPr lang="en-US" dirty="0"/>
              <a:t>: Y/N</a:t>
            </a:r>
          </a:p>
          <a:p>
            <a:r>
              <a:rPr lang="en-US" dirty="0"/>
              <a:t>N = (default) Retain current functionality in which 'Jump to barcode' detects and highlights the relevant line in the list</a:t>
            </a:r>
          </a:p>
          <a:p>
            <a:r>
              <a:rPr lang="en-US" dirty="0"/>
              <a:t>Y = New functionality.  The 'Jump to barcode' action detects the relevant line and change it from 'On shelf' to 'Reading Room' and vice versa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Circ - barcode scanning for reading room loans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2sample before">
            <a:extLst>
              <a:ext uri="{FF2B5EF4-FFF2-40B4-BE49-F238E27FC236}">
                <a16:creationId xmlns:a16="http://schemas.microsoft.com/office/drawing/2014/main" id="{014A1B70-0FC4-475E-A8FB-AC5000744D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582"/>
            <a:ext cx="47525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sample after">
            <a:extLst>
              <a:ext uri="{FF2B5EF4-FFF2-40B4-BE49-F238E27FC236}">
                <a16:creationId xmlns:a16="http://schemas.microsoft.com/office/drawing/2014/main" id="{CB2661FE-5C1A-4EBF-8868-B3710E4AFF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66" y="2571750"/>
            <a:ext cx="475252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07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/>
              <a:t>Delete Item Records (p-item-11) - add option to use STA field for BIB record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need to enhance the way bibliographic and holding records are managed by the 'Delete items records (item-11)' service.</a:t>
            </a:r>
          </a:p>
          <a:p>
            <a:r>
              <a:rPr lang="en-US" dirty="0"/>
              <a:t>Need to retain the content of the deleted records and set the relevant value in the status (STA) field.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5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/>
              <a:t>Delete Item Records (p-item-11) - add option to use STA field for BIB record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As part of the 'Delete Items Records (item-11)' functionality, Aleph enables deleting Bibliographic records for which all items are deleted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current delete action of item-11 is similar to the online action (GUI-Cataloging-Delete from server)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It removes most of the contents of the Bibliographic records (</a:t>
            </a:r>
            <a:r>
              <a:rPr lang="en-US" dirty="0" err="1"/>
              <a:t>e,g</a:t>
            </a:r>
            <a:r>
              <a:rPr lang="en-US" dirty="0"/>
              <a:t>. title, author, ISBN, identifiers, etc.) and add DEL=Y field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This situation is problematic when there is a need to inform a third-party utility that record is deleted from the catalog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3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/>
              <a:t>Delete Item Records (p-item-11) - add option to use STA field for BIB record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Required Functionality: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'Delete Items Records (item-11)' service should be enhanced to 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retain the content of the deleted record</a:t>
            </a:r>
            <a:br>
              <a:rPr lang="en-US" dirty="0"/>
            </a:br>
            <a:r>
              <a:rPr lang="en-US" dirty="0"/>
              <a:t>AND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update the STA field (rather than DEL field)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1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/>
              <a:t>Delete Item Records (p-item-11) - add option to use STA field for BIB record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Solution Description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'Delete Items Records (item-11)' service will be enhanced with a new 'Record Management' option: Update STA Field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'Update STA Field' will offer a new functionality for marking the bibliographic and holding records as 'deleted' (using the Aleph STA field rather than Aleph DEL field)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new functionality will retain the bibliographic and holding data of the deleted record.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Retaining the data will enable to inform third-party systems about withdrawn inventory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/>
              <a:t>Delete Item Records (p-item-11) - add option to use STA field for BIB record management</a:t>
            </a:r>
          </a:p>
        </p:txBody>
      </p:sp>
      <p:pic>
        <p:nvPicPr>
          <p:cNvPr id="4" name="Content Placeholder 3" descr="4item-11">
            <a:extLst>
              <a:ext uri="{FF2B5EF4-FFF2-40B4-BE49-F238E27FC236}">
                <a16:creationId xmlns:a16="http://schemas.microsoft.com/office/drawing/2014/main" id="{88397F9E-8B08-40C6-9BD6-ACF5C246B5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418" y="771525"/>
            <a:ext cx="3702601" cy="397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25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/>
              <a:t>Delete Item Records (p-item-11) - add option to use STA field for BIB record management</a:t>
            </a:r>
          </a:p>
        </p:txBody>
      </p:sp>
      <p:pic>
        <p:nvPicPr>
          <p:cNvPr id="4" name="Content Placeholder 3" descr="C:\cd3c2c591bf7ae4f0062272f6944a4b8">
            <a:extLst>
              <a:ext uri="{FF2B5EF4-FFF2-40B4-BE49-F238E27FC236}">
                <a16:creationId xmlns:a16="http://schemas.microsoft.com/office/drawing/2014/main" id="{E36E073B-BA03-414D-9494-D60E5EDD84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6469" y="1889919"/>
            <a:ext cx="47625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6E0EE7-8C1E-4688-A4E1-AD057BAE07C4}"/>
              </a:ext>
            </a:extLst>
          </p:cNvPr>
          <p:cNvSpPr txBox="1"/>
          <p:nvPr/>
        </p:nvSpPr>
        <p:spPr>
          <a:xfrm>
            <a:off x="1999047" y="3597997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LDR - field is kept. Position 05 is set to "d" (deleted)</a:t>
            </a:r>
          </a:p>
          <a:p>
            <a:r>
              <a:rPr lang="en-US"/>
              <a:t>005 - timestamp is updated</a:t>
            </a:r>
          </a:p>
          <a:p>
            <a:r>
              <a:rPr lang="en-US"/>
              <a:t>DEL - new field is added </a:t>
            </a:r>
            <a:r>
              <a:rPr lang="en-US" b="1"/>
              <a:t>DEL$$aY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000" dirty="0"/>
              <a:t>Delete Item Records (p-item-11) - add option to use STA field for BIB record management</a:t>
            </a:r>
          </a:p>
        </p:txBody>
      </p:sp>
      <p:pic>
        <p:nvPicPr>
          <p:cNvPr id="4" name="Content Placeholder 3" descr="C:\41c4db0ca5173149c4370d280cc18da6">
            <a:extLst>
              <a:ext uri="{FF2B5EF4-FFF2-40B4-BE49-F238E27FC236}">
                <a16:creationId xmlns:a16="http://schemas.microsoft.com/office/drawing/2014/main" id="{D8CF202D-485E-472F-8995-F66A7C07E8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644" y="965994"/>
            <a:ext cx="653415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CEB2E-3778-449C-810A-F106B5B3A61C}"/>
              </a:ext>
            </a:extLst>
          </p:cNvPr>
          <p:cNvSpPr txBox="1"/>
          <p:nvPr/>
        </p:nvSpPr>
        <p:spPr>
          <a:xfrm>
            <a:off x="5436096" y="300379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record's content is kept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STA$$</a:t>
            </a:r>
            <a:r>
              <a:rPr lang="en-US" dirty="0" err="1"/>
              <a:t>aDELETED</a:t>
            </a:r>
            <a:r>
              <a:rPr lang="en-US" dirty="0"/>
              <a:t> is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005 time tamp is updated</a:t>
            </a:r>
          </a:p>
        </p:txBody>
      </p:sp>
    </p:spTree>
    <p:extLst>
      <p:ext uri="{BB962C8B-B14F-4D97-AF65-F5344CB8AC3E}">
        <p14:creationId xmlns:p14="http://schemas.microsoft.com/office/powerpoint/2010/main" val="264948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Expanding ORCID from authority records to source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 the published data with the ORCID (driven from the related Authority record)</a:t>
            </a:r>
          </a:p>
          <a:p>
            <a:r>
              <a:rPr lang="en-US" dirty="0"/>
              <a:t>Will allow the user to search, retrieve and display the ORCID when using Primo, OPAC, other discovery tool</a:t>
            </a:r>
          </a:p>
        </p:txBody>
      </p:sp>
    </p:spTree>
    <p:extLst>
      <p:ext uri="{BB962C8B-B14F-4D97-AF65-F5344CB8AC3E}">
        <p14:creationId xmlns:p14="http://schemas.microsoft.com/office/powerpoint/2010/main" val="35843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Aleph Roadmap </a:t>
            </a:r>
          </a:p>
          <a:p>
            <a:r>
              <a:rPr lang="en-US" dirty="0"/>
              <a:t>Aleph 23.4 highlights </a:t>
            </a:r>
          </a:p>
          <a:p>
            <a:r>
              <a:rPr lang="en-US" dirty="0"/>
              <a:t>Aleph 24.0 highlights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Plans for 24.1 and beyond </a:t>
            </a:r>
          </a:p>
          <a:p>
            <a:endParaRPr lang="en-US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pic>
        <p:nvPicPr>
          <p:cNvPr id="161" name="Picture 160" descr="Website&#10;&#10;Description automatically generated with low confidence">
            <a:extLst>
              <a:ext uri="{FF2B5EF4-FFF2-40B4-BE49-F238E27FC236}">
                <a16:creationId xmlns:a16="http://schemas.microsoft.com/office/drawing/2014/main" id="{FD659AD6-4DE1-408F-9AF5-A67F09FA7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6" y="4756235"/>
            <a:ext cx="665051" cy="2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Expanding ORCID from authority records to source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Most personal names are not unique, they can change (such as with marriage), have cultural differences in name order, contain inconsistent use of first-name abbreviations and employ different writing systems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ORCID (Open Researcher and Contributor ID) is an alphanumeric code to uniquely identify scientific and other academic authors and contributors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ORCID provides a persistent identity for humans, similar to that created for content-related entities on digital networks by digital object identifiers (source: </a:t>
            </a:r>
            <a:r>
              <a:rPr lang="en-US" u="sng" dirty="0">
                <a:hlinkClick r:id="rId2"/>
              </a:rPr>
              <a:t>https://en.wikipedia.org/wiki/ORCID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607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Expanding ORCID from authority records to source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Aleph </a:t>
            </a:r>
            <a:r>
              <a:rPr lang="en-US" dirty="0" err="1"/>
              <a:t>doc_expand</a:t>
            </a:r>
            <a:r>
              <a:rPr lang="en-US" dirty="0"/>
              <a:t> mechanism provides the ability to enrich data with additional information coming from the related Authority records.</a:t>
            </a:r>
          </a:p>
          <a:p>
            <a:pPr>
              <a:spcBef>
                <a:spcPts val="600"/>
              </a:spcBef>
            </a:pPr>
            <a:r>
              <a:rPr lang="en-US" dirty="0"/>
              <a:t>Expanding the ORCID, from the Authority record to the Bibliographic record, will enhance the data retrieve and display functionality; especially when using a discovery tool such as Primo, OPAC, etc.</a:t>
            </a:r>
          </a:p>
          <a:p>
            <a:pPr>
              <a:spcBef>
                <a:spcPts val="600"/>
              </a:spcBef>
            </a:pPr>
            <a:r>
              <a:rPr lang="en-US" dirty="0"/>
              <a:t>It is required to enhance the expand from authority functionality to include the ORCID (set in tag 024 of the authority record).</a:t>
            </a:r>
          </a:p>
          <a:p>
            <a:pPr>
              <a:spcBef>
                <a:spcPts val="600"/>
              </a:spcBef>
            </a:pPr>
            <a:r>
              <a:rPr lang="en-US" dirty="0"/>
              <a:t>It should be implemented  similarly to the current "expand from authority programs" (</a:t>
            </a:r>
            <a:r>
              <a:rPr lang="en-US" dirty="0" err="1"/>
              <a:t>expand_doc_bib_accref</a:t>
            </a:r>
            <a:r>
              <a:rPr lang="en-US" dirty="0"/>
              <a:t>*)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8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Expanding ORCID from authority records to source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 Description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To address the requirement, the current expand routine </a:t>
            </a:r>
            <a:r>
              <a:rPr lang="en-US" i="1" dirty="0" err="1"/>
              <a:t>expand_doc_bib_accre</a:t>
            </a:r>
            <a:r>
              <a:rPr lang="en-US" dirty="0" err="1"/>
              <a:t>f</a:t>
            </a:r>
            <a:r>
              <a:rPr lang="en-US" dirty="0"/>
              <a:t> will be enhanced by a new parameter that provides the functionality of expanding the bibliographic data with ORCID driven from the related Authority record.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Expanding ORCID from authority records to source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Setting-up the New Parameter</a:t>
            </a:r>
          </a:p>
          <a:p>
            <a:pPr lvl="1"/>
            <a:r>
              <a:rPr lang="en-US" sz="2400" dirty="0"/>
              <a:t>The current expand routine </a:t>
            </a:r>
            <a:r>
              <a:rPr lang="en-US" sz="2400" dirty="0" err="1"/>
              <a:t>expand_doc_bib_accref</a:t>
            </a:r>
            <a:r>
              <a:rPr lang="en-US" sz="2400" dirty="0"/>
              <a:t> will be enhanced to apply a new parameter set in the 3rd column of the table: ./&lt;xxx01&gt;/tab/</a:t>
            </a:r>
            <a:r>
              <a:rPr lang="en-US" sz="2400" dirty="0" err="1"/>
              <a:t>tab_exapnd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dirty="0"/>
              <a:t>The above shows setting up the </a:t>
            </a:r>
            <a:r>
              <a:rPr lang="en-US" dirty="0" err="1"/>
              <a:t>orcid</a:t>
            </a:r>
            <a:r>
              <a:rPr lang="en-US" dirty="0"/>
              <a:t> parameter for PRIMO-FULL expand menu</a:t>
            </a:r>
          </a:p>
        </p:txBody>
      </p:sp>
      <p:pic>
        <p:nvPicPr>
          <p:cNvPr id="8" name="Picture 7" descr="C:\40b22feee84611e01b10bcd8c1606970">
            <a:extLst>
              <a:ext uri="{FF2B5EF4-FFF2-40B4-BE49-F238E27FC236}">
                <a16:creationId xmlns:a16="http://schemas.microsoft.com/office/drawing/2014/main" id="{FCA8F7E2-009D-46C3-8BB0-0C704E38C0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71750"/>
            <a:ext cx="445770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745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Expanding ORCID from authority records to source record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1D798D-C600-4BEE-9975-CC8C0C7FB8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552" y="1635646"/>
          <a:ext cx="8424864" cy="146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216">
                  <a:extLst>
                    <a:ext uri="{9D8B030D-6E8A-4147-A177-3AD203B41FA5}">
                      <a16:colId xmlns:a16="http://schemas.microsoft.com/office/drawing/2014/main" val="2152978114"/>
                    </a:ext>
                  </a:extLst>
                </a:gridCol>
                <a:gridCol w="2106216">
                  <a:extLst>
                    <a:ext uri="{9D8B030D-6E8A-4147-A177-3AD203B41FA5}">
                      <a16:colId xmlns:a16="http://schemas.microsoft.com/office/drawing/2014/main" val="1529272614"/>
                    </a:ext>
                  </a:extLst>
                </a:gridCol>
                <a:gridCol w="2106216">
                  <a:extLst>
                    <a:ext uri="{9D8B030D-6E8A-4147-A177-3AD203B41FA5}">
                      <a16:colId xmlns:a16="http://schemas.microsoft.com/office/drawing/2014/main" val="1740622113"/>
                    </a:ext>
                  </a:extLst>
                </a:gridCol>
                <a:gridCol w="2106216">
                  <a:extLst>
                    <a:ext uri="{9D8B030D-6E8A-4147-A177-3AD203B41FA5}">
                      <a16:colId xmlns:a16="http://schemas.microsoft.com/office/drawing/2014/main" val="2285346466"/>
                    </a:ext>
                  </a:extLst>
                </a:gridCol>
              </a:tblGrid>
              <a:tr h="451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Case 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14" marR="47414" marT="46610" marB="4661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BIB Data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14" marR="47414" marT="46610" marB="4661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Related AUTH data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14" marR="47414" marT="46610" marB="4661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Expanded BIB data (new functionality)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14" marR="47414" marT="46610" marB="46610" anchor="ctr"/>
                </a:tc>
                <a:extLst>
                  <a:ext uri="{0D108BD9-81ED-4DB2-BD59-A6C34878D82A}">
                    <a16:rowId xmlns:a16="http://schemas.microsoft.com/office/drawing/2014/main" val="2407936808"/>
                  </a:ext>
                </a:extLst>
              </a:tr>
              <a:tr h="988135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Classic case: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BIB has 100 tag with related AUTH record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The related AUT record contains a single 024 field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The 024 has $2orcid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47414" marR="47414" marT="46610" marB="4661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100   $</a:t>
                      </a:r>
                      <a:r>
                        <a:rPr lang="en-US" sz="1000" dirty="0" err="1">
                          <a:effectLst/>
                        </a:rPr>
                        <a:t>pBacouel-Jentjens</a:t>
                      </a:r>
                      <a:r>
                        <a:rPr lang="en-US" sz="1000" dirty="0">
                          <a:effectLst/>
                        </a:rPr>
                        <a:t>, Sabine $d1967- $9(DE-588)171594452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14" marR="47414" marT="46610" marB="4661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024   $a0000-0002-5951-1679 $vcg_orcid $2orcid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14" marR="47414" marT="46610" marB="4661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   $</a:t>
                      </a:r>
                      <a:r>
                        <a:rPr lang="en-US" sz="1200" dirty="0" err="1">
                          <a:effectLst/>
                        </a:rPr>
                        <a:t>pBacouel-Jentjens</a:t>
                      </a:r>
                      <a:r>
                        <a:rPr lang="en-US" sz="1200" dirty="0">
                          <a:effectLst/>
                        </a:rPr>
                        <a:t>, Sabine $d1967- $9(DE-588)171594452 $$OORCID: 0000-0002-5951-1679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14" marR="47414" marT="46610" marB="46610" anchor="ctr"/>
                </a:tc>
                <a:extLst>
                  <a:ext uri="{0D108BD9-81ED-4DB2-BD59-A6C34878D82A}">
                    <a16:rowId xmlns:a16="http://schemas.microsoft.com/office/drawing/2014/main" val="1749688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B92BDB-5D78-4B4F-B33C-C6B87C666668}"/>
              </a:ext>
            </a:extLst>
          </p:cNvPr>
          <p:cNvSpPr txBox="1"/>
          <p:nvPr/>
        </p:nvSpPr>
        <p:spPr>
          <a:xfrm>
            <a:off x="683568" y="1059582"/>
            <a:ext cx="11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</a:t>
            </a:r>
          </a:p>
        </p:txBody>
      </p:sp>
    </p:spTree>
    <p:extLst>
      <p:ext uri="{BB962C8B-B14F-4D97-AF65-F5344CB8AC3E}">
        <p14:creationId xmlns:p14="http://schemas.microsoft.com/office/powerpoint/2010/main" val="3231088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an efficient tool for identifying records that exceed size limit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3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Aleph provides several flows for loading BIB/AUTH/HOL records from various sources</a:t>
            </a:r>
          </a:p>
          <a:p>
            <a:pPr>
              <a:spcBef>
                <a:spcPts val="600"/>
              </a:spcBef>
            </a:pPr>
            <a:r>
              <a:rPr lang="en-US" dirty="0"/>
              <a:t>Before the load, the user is expected to perform checks of the incoming data to identify potential inconsistencies</a:t>
            </a:r>
          </a:p>
          <a:p>
            <a:pPr>
              <a:spcBef>
                <a:spcPts val="600"/>
              </a:spcBef>
            </a:pPr>
            <a:r>
              <a:rPr lang="en-US" dirty="0"/>
              <a:t>Providing a new check program, that alerts in case a record exceeds its size limit, will facilitate the flow so that relevant actions will take place before the actual load.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71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Background:</a:t>
            </a:r>
          </a:p>
          <a:p>
            <a:pPr lvl="1"/>
            <a:r>
              <a:rPr lang="en-US" dirty="0"/>
              <a:t>Any BIB/AUTH/HOL record in Aleph is limited to:</a:t>
            </a:r>
          </a:p>
          <a:p>
            <a:pPr lvl="2"/>
            <a:r>
              <a:rPr lang="en-US" dirty="0"/>
              <a:t>Total number of </a:t>
            </a:r>
            <a:r>
              <a:rPr lang="en-US" b="1" dirty="0"/>
              <a:t>bytes</a:t>
            </a:r>
            <a:r>
              <a:rPr lang="en-US" dirty="0"/>
              <a:t> for the whole record: 45000</a:t>
            </a:r>
          </a:p>
          <a:p>
            <a:pPr lvl="2"/>
            <a:r>
              <a:rPr lang="en-US" dirty="0"/>
              <a:t>Total number of </a:t>
            </a:r>
            <a:r>
              <a:rPr lang="en-US" b="1" dirty="0"/>
              <a:t>bytes</a:t>
            </a:r>
            <a:r>
              <a:rPr lang="en-US" dirty="0"/>
              <a:t> for each field: 2000 </a:t>
            </a:r>
          </a:p>
          <a:p>
            <a:pPr lvl="2"/>
            <a:r>
              <a:rPr lang="en-US" dirty="0"/>
              <a:t>Total number of </a:t>
            </a:r>
            <a:r>
              <a:rPr lang="en-US" b="1" dirty="0"/>
              <a:t>subfields</a:t>
            </a:r>
            <a:r>
              <a:rPr lang="en-US" dirty="0"/>
              <a:t> for the whole record: 5000</a:t>
            </a:r>
          </a:p>
          <a:p>
            <a:pPr lvl="1"/>
            <a:r>
              <a:rPr lang="en-US" b="1" dirty="0"/>
              <a:t>Current functionality</a:t>
            </a:r>
            <a:endParaRPr lang="en-US" dirty="0"/>
          </a:p>
          <a:p>
            <a:pPr lvl="2"/>
            <a:r>
              <a:rPr lang="en-US" dirty="0"/>
              <a:t>There are cases in which data that is loaded into Aleph exceeds the size limitation</a:t>
            </a:r>
          </a:p>
          <a:p>
            <a:pPr lvl="2"/>
            <a:r>
              <a:rPr lang="en-US" dirty="0"/>
              <a:t>In such cases Aleph might shorten the record or load it as is. Either way causes data corruption, interrupts the load action, crashes indexing, etc.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45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Requirement:</a:t>
            </a:r>
            <a:endParaRPr lang="en-US" dirty="0"/>
          </a:p>
          <a:p>
            <a:pPr lvl="1"/>
            <a:r>
              <a:rPr lang="en-US" dirty="0"/>
              <a:t>Provide a new check program, that alerts in case a record exceeds the its size limit.</a:t>
            </a:r>
          </a:p>
          <a:p>
            <a:pPr lvl="1"/>
            <a:r>
              <a:rPr lang="en-US" dirty="0"/>
              <a:t>Will enable the checks to be done before the actual load.</a:t>
            </a:r>
          </a:p>
          <a:p>
            <a:pPr lvl="1"/>
            <a:r>
              <a:rPr lang="en-US" dirty="0"/>
              <a:t>The new check programs will identify BIB/AUTH/HOL records that exceed the Aleph record's size limitation</a:t>
            </a:r>
          </a:p>
          <a:p>
            <a:pPr lvl="1"/>
            <a:r>
              <a:rPr lang="en-US" dirty="0"/>
              <a:t>This new program will be applied at the stage of checking the records (e.g. using manage-25 service) before the actual load (e.g. using manage-18 service). This way, the load and all subsequent actions will not be interrupted by records that exceed the size limitation.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30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 Description</a:t>
            </a:r>
          </a:p>
          <a:p>
            <a:pPr lvl="1"/>
            <a:r>
              <a:rPr lang="en-US" dirty="0"/>
              <a:t>The 'check doc' mechanism will be enhanced by a new program that checks the record's size limitation </a:t>
            </a:r>
          </a:p>
          <a:p>
            <a:pPr lvl="1"/>
            <a:r>
              <a:rPr lang="en-US" dirty="0"/>
              <a:t>New alerts will be added to inform clear message/s related to the record's size limitation</a:t>
            </a:r>
          </a:p>
          <a:p>
            <a:pPr lvl="1"/>
            <a:r>
              <a:rPr lang="en-US" dirty="0"/>
              <a:t>User will be able to review the alerts and amend the records that exceed the size limitation</a:t>
            </a:r>
          </a:p>
          <a:p>
            <a:pPr lvl="1"/>
            <a:r>
              <a:rPr lang="en-US" dirty="0"/>
              <a:t>There will be no change in the way data is loaded into Aleph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5272D-DA08-432E-A3C1-C5B329E6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496944" cy="57606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Aleph Roadmap – Updated 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48A57B-3A3E-4A9F-9D9F-F53FC63F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1"/>
            <a:ext cx="8496944" cy="3888432"/>
          </a:xfrm>
        </p:spPr>
        <p:txBody>
          <a:bodyPr/>
          <a:lstStyle/>
          <a:p>
            <a:r>
              <a:rPr lang="en-US" sz="2000" dirty="0"/>
              <a:t>V23.3 – Minor Release			</a:t>
            </a:r>
          </a:p>
          <a:p>
            <a:pPr lvl="2"/>
            <a:r>
              <a:rPr lang="en-US" dirty="0"/>
              <a:t>Available  – June 3, 2019</a:t>
            </a:r>
          </a:p>
          <a:p>
            <a:r>
              <a:rPr lang="en-US" sz="2000" dirty="0">
                <a:solidFill>
                  <a:schemeClr val="tx1"/>
                </a:solidFill>
              </a:rPr>
              <a:t>V23.4 – Minor Release			</a:t>
            </a:r>
          </a:p>
          <a:p>
            <a:pPr lvl="2"/>
            <a:r>
              <a:rPr lang="en-US" dirty="0"/>
              <a:t>Available – January 2021</a:t>
            </a:r>
          </a:p>
          <a:p>
            <a:r>
              <a:rPr lang="en-US" sz="2000" dirty="0">
                <a:solidFill>
                  <a:srgbClr val="0070C0"/>
                </a:solidFill>
              </a:rPr>
              <a:t>V24.0 – Major Release			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Planned – July 2022</a:t>
            </a:r>
          </a:p>
          <a:p>
            <a:r>
              <a:rPr lang="en-US" sz="2000" dirty="0">
                <a:solidFill>
                  <a:srgbClr val="0070C0"/>
                </a:solidFill>
              </a:rPr>
              <a:t>V24.1 – Minor Release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Planned – December 2023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V24.2 – Minor Release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Planned – July 2025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30AF1A2-8559-48CB-AEEE-A976240A06E3}"/>
              </a:ext>
            </a:extLst>
          </p:cNvPr>
          <p:cNvSpPr/>
          <p:nvPr/>
        </p:nvSpPr>
        <p:spPr>
          <a:xfrm>
            <a:off x="5652120" y="2336781"/>
            <a:ext cx="288032" cy="1171073"/>
          </a:xfrm>
          <a:prstGeom prst="rightBrace">
            <a:avLst>
              <a:gd name="adj1" fmla="val 4670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A3E09-84C7-481D-A7FB-ED60067B2895}"/>
              </a:ext>
            </a:extLst>
          </p:cNvPr>
          <p:cNvSpPr txBox="1"/>
          <p:nvPr/>
        </p:nvSpPr>
        <p:spPr>
          <a:xfrm>
            <a:off x="6156176" y="2499742"/>
            <a:ext cx="158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NERS enhancements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98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Setting-up the new </a:t>
            </a:r>
            <a:r>
              <a:rPr lang="en-US" b="1" dirty="0" err="1"/>
              <a:t>check_doc_size</a:t>
            </a:r>
            <a:r>
              <a:rPr lang="en-US" b="1" dirty="0"/>
              <a:t> program</a:t>
            </a:r>
          </a:p>
          <a:p>
            <a:pPr lvl="1"/>
            <a:r>
              <a:rPr lang="en-US" b="1" dirty="0"/>
              <a:t>Can be set in:</a:t>
            </a:r>
            <a:r>
              <a:rPr lang="en-US" dirty="0"/>
              <a:t> </a:t>
            </a:r>
            <a:r>
              <a:rPr lang="en-US" dirty="0" err="1"/>
              <a:t>check_doc</a:t>
            </a:r>
            <a:r>
              <a:rPr lang="en-US" dirty="0"/>
              <a:t> configuration table of BIB/HOL/AUTH libraries (</a:t>
            </a:r>
            <a:r>
              <a:rPr lang="en-US" dirty="0" err="1"/>
              <a:t>check_doc</a:t>
            </a:r>
            <a:r>
              <a:rPr lang="en-US" dirty="0"/>
              <a:t> configuration table already exist)</a:t>
            </a:r>
          </a:p>
          <a:p>
            <a:pPr lvl="1"/>
            <a:r>
              <a:rPr lang="en-US" b="1" dirty="0"/>
              <a:t>Deployment</a:t>
            </a:r>
            <a:r>
              <a:rPr lang="en-US" dirty="0"/>
              <a:t>: User that will be interested in this feature will set </a:t>
            </a:r>
            <a:r>
              <a:rPr lang="en-US" i="1" dirty="0" err="1"/>
              <a:t>check_doc_size</a:t>
            </a:r>
            <a:r>
              <a:rPr lang="en-US" dirty="0"/>
              <a:t> at the relevant check routine. 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  Setting up the new program in the BIB directory (./usm01/tab/</a:t>
            </a:r>
            <a:r>
              <a:rPr lang="en-US" dirty="0" err="1"/>
              <a:t>check_doc</a:t>
            </a:r>
            <a:r>
              <a:rPr lang="en-US" dirty="0"/>
              <a:t>). This will activate the new program whenever P-MANAGE-25 check routine is applied.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b8f0a6908059aac9d62321320b61e712">
            <a:extLst>
              <a:ext uri="{FF2B5EF4-FFF2-40B4-BE49-F238E27FC236}">
                <a16:creationId xmlns:a16="http://schemas.microsoft.com/office/drawing/2014/main" id="{146603BF-D5F2-4973-8F73-64B04495E4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9862"/>
            <a:ext cx="4968552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501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Activating the new check program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 reference to above </a:t>
            </a:r>
            <a:r>
              <a:rPr lang="en-US" dirty="0" err="1"/>
              <a:t>Exaample</a:t>
            </a:r>
            <a:r>
              <a:rPr lang="en-US" dirty="0"/>
              <a:t> set-up: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Upon activating 'Fix and Check Catalog Records (manage-25)', the new check program will be included as part of P-MANAGE-25 check routine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There will be no change in the service interface form nor data flow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This enhancement will provide the ability to check the record size and provide clear messages in case size limit is exceeded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10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pic>
        <p:nvPicPr>
          <p:cNvPr id="4" name="Content Placeholder 3" descr="C:\58ddd9eb240e63283323477c54c4b038">
            <a:extLst>
              <a:ext uri="{FF2B5EF4-FFF2-40B4-BE49-F238E27FC236}">
                <a16:creationId xmlns:a16="http://schemas.microsoft.com/office/drawing/2014/main" id="{08F26514-88CC-4B0A-87CC-0FD159F629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045" y="771525"/>
            <a:ext cx="7017348" cy="397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02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Check routine needed to identify records that exceed size limit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44267-01C6-4686-B7DF-6881582D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messages for the new check program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messages will be added to the </a:t>
            </a:r>
            <a:r>
              <a:rPr lang="en-US" dirty="0" err="1"/>
              <a:t>check_doc</a:t>
            </a:r>
            <a:r>
              <a:rPr lang="en-US" dirty="0"/>
              <a:t> mechanism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These messages will provide clear notices as part of the manage-25 output files OR any other flow from which </a:t>
            </a:r>
            <a:r>
              <a:rPr lang="en-US" dirty="0" err="1"/>
              <a:t>check_doc_size</a:t>
            </a:r>
            <a:r>
              <a:rPr lang="en-US" dirty="0"/>
              <a:t> is activated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Similar to all other </a:t>
            </a:r>
            <a:r>
              <a:rPr lang="en-US" dirty="0" err="1"/>
              <a:t>check_doc</a:t>
            </a:r>
            <a:r>
              <a:rPr lang="en-US" dirty="0"/>
              <a:t> messages, users that will be interested in this feature, will configure whether the alerts are marked as 'Mandatory' (critical) OR 'Warning'``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50" dirty="0">
                <a:solidFill>
                  <a:srgbClr val="000000"/>
                </a:solidFill>
                <a:latin typeface="Arial"/>
              </a:rPr>
              <a:t>Infrastructure Changes in V23.4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/>
              <a:t>End </a:t>
            </a:r>
            <a:r>
              <a:rPr lang="en-US" dirty="0"/>
              <a:t>support for Solaris 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D11383-6593-4A4B-AB50-DE54C5AD8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Aleph V24.0/24.1/24.2 Plan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61659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50" dirty="0">
                <a:solidFill>
                  <a:srgbClr val="000000"/>
                </a:solidFill>
                <a:latin typeface="Arial"/>
              </a:rPr>
              <a:t>Aleph V24.0/24.1/24.2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/>
              <a:t>Validation checks across fields - create dependencies for subfields across two or more fields – V24.0</a:t>
            </a:r>
          </a:p>
          <a:p>
            <a:pPr>
              <a:spcAft>
                <a:spcPts val="600"/>
              </a:spcAft>
            </a:pPr>
            <a:r>
              <a:rPr lang="en-US" dirty="0"/>
              <a:t>Fiscal Year Purge - remove all vendors without any remaining orders or invoices</a:t>
            </a:r>
          </a:p>
          <a:p>
            <a:pPr>
              <a:spcAft>
                <a:spcPts val="600"/>
              </a:spcAft>
            </a:pPr>
            <a:r>
              <a:rPr lang="en-US" dirty="0"/>
              <a:t>Prompt for confirmation before deleting memos – V24.0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0">
              <a:spcAft>
                <a:spcPts val="600"/>
              </a:spcAft>
            </a:pP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97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A0CB-9853-4886-B4D2-EE60CE63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confirmation  before  deleting triggers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27E0A-2482-4763-852B-867AB4E54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Aleph GUI 'Trigger List' interface doesn't provide an alert when user activate the 'Delete' trigger action</a:t>
            </a:r>
          </a:p>
          <a:p>
            <a:r>
              <a:rPr lang="en-US" dirty="0"/>
              <a:t>Once 'Delete' is pressed, the trigger is immediately deleted without any recovery option</a:t>
            </a:r>
          </a:p>
          <a:p>
            <a:r>
              <a:rPr lang="en-US" dirty="0"/>
              <a:t>Having a confirmation message before deletion will attract the user's attention and avoid redundant deletion.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2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F46A-4080-4BF6-927D-0C0399C8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confirmation  before  deleting triggers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0F0C-2C89-4766-BCF4-81CA90F5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Description</a:t>
            </a:r>
          </a:p>
          <a:p>
            <a:pPr lvl="1"/>
            <a:r>
              <a:rPr lang="en-US" dirty="0"/>
              <a:t>The user's flows for trigger deletion will be enhanced with an additional confirmation message before the delete is executed</a:t>
            </a:r>
          </a:p>
          <a:p>
            <a:pPr lvl="1"/>
            <a:r>
              <a:rPr lang="en-US" dirty="0"/>
              <a:t>This change will be implemented for all GUI users without any special customization nor setup</a:t>
            </a:r>
          </a:p>
          <a:p>
            <a:pPr lvl="1"/>
            <a:r>
              <a:rPr lang="en-US" dirty="0"/>
              <a:t>It will cover the three on-line triggers that offer the 'Delete'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32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F46A-4080-4BF6-927D-0C0399C8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confirmation  before  deleting triggers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0F0C-2C89-4766-BCF4-81CA90F5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new pop-up message will appear when the 'Delete' action will be activated by the user via GUI-Triggers List: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06640-33C0-43D3-B5CD-28097288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9662"/>
            <a:ext cx="43529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47A84-237C-435E-B681-A5DBAD455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Aleph V23.4 Highlights</a:t>
            </a:r>
            <a:br>
              <a:rPr lang="en-US" dirty="0"/>
            </a:br>
            <a:r>
              <a:rPr lang="en-US" sz="2800" dirty="0"/>
              <a:t>(Released January 2021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54446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F46A-4080-4BF6-927D-0C0399C8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confirmation  before  deleting triggers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0F0C-2C89-4766-BCF4-81CA90F5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default selected option will be 'No’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user will have to explicitly press the 'Yes' option in order to submit the deletion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delete action will be executed AFTER the user's confirmation</a:t>
            </a:r>
            <a:br>
              <a:rPr lang="en-US" dirty="0"/>
            </a:b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8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F46A-4080-4BF6-927D-0C0399C8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confirmation  before  deleting triggers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0F0C-2C89-4766-BCF4-81CA90F5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Triggers to be covered </a:t>
            </a:r>
          </a:p>
          <a:p>
            <a:pPr lvl="1"/>
            <a:r>
              <a:rPr lang="en-US" i="1" dirty="0"/>
              <a:t>GUI Cataloging/Acquisitions-Serials/Circulation - Trigger List (for a specific record)</a:t>
            </a:r>
            <a:endParaRPr lang="en-US" dirty="0"/>
          </a:p>
          <a:p>
            <a:pPr lvl="1"/>
            <a:r>
              <a:rPr lang="en-US" i="1" dirty="0"/>
              <a:t>GUI Cataloging - Trigger List (for all records)</a:t>
            </a:r>
          </a:p>
          <a:p>
            <a:pPr lvl="1"/>
            <a:r>
              <a:rPr lang="en-US" i="1" dirty="0"/>
              <a:t>GUI Cataloging - Edit Actions menu - Record's Triggers -  Trigger List (for a specific record)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55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6605-54EF-4412-8C71-95A455C8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0EE-03FA-4BC1-B7D1-BE19A68C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Aleph </a:t>
            </a:r>
            <a:r>
              <a:rPr lang="en-US" dirty="0" err="1"/>
              <a:t>check_doc</a:t>
            </a:r>
            <a:r>
              <a:rPr lang="en-US" dirty="0"/>
              <a:t> validation mechanism, provides the functionality of checking dependencies for subfields within the same field. </a:t>
            </a:r>
          </a:p>
          <a:p>
            <a:r>
              <a:rPr lang="en-US" dirty="0"/>
              <a:t>There is no way to define dependencies across fields </a:t>
            </a:r>
            <a:r>
              <a:rPr lang="en-US" dirty="0" err="1"/>
              <a:t>check_doc_line</a:t>
            </a:r>
            <a:r>
              <a:rPr lang="en-US" dirty="0"/>
              <a:t> and </a:t>
            </a:r>
            <a:r>
              <a:rPr lang="en-US" dirty="0" err="1"/>
              <a:t>check_doc_doc</a:t>
            </a:r>
            <a:r>
              <a:rPr lang="en-US" dirty="0"/>
              <a:t>)</a:t>
            </a:r>
          </a:p>
          <a:p>
            <a:r>
              <a:rPr lang="en-US" dirty="0"/>
              <a:t>Improving the </a:t>
            </a:r>
            <a:r>
              <a:rPr lang="en-US" dirty="0" err="1"/>
              <a:t>check_doc</a:t>
            </a:r>
            <a:r>
              <a:rPr lang="en-US" dirty="0"/>
              <a:t> functionality to include validation checks across fields, will assist the catalogers when editing a record and improve the quality of the records.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96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FFA8-E840-4E78-876D-7D9B53E7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6D2B-F07D-492F-A679-E4B1BF53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A new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check_doc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program will be added to create dependencies across fields: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check_doc_across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_fields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This will allow checking a BIB/AUTH record based on data cataloged in subfields of different fields (within the same record)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Library will configure the relevant dependencies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New messaged (errors) will be added to reflect the detected inconsistencies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Will impact cataloging and related services that use 'check doc'</a:t>
            </a:r>
          </a:p>
        </p:txBody>
      </p:sp>
    </p:spTree>
    <p:extLst>
      <p:ext uri="{BB962C8B-B14F-4D97-AF65-F5344CB8AC3E}">
        <p14:creationId xmlns:p14="http://schemas.microsoft.com/office/powerpoint/2010/main" val="2964642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64DD-E322-4F00-9CC5-9EBC8DC0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960F-693D-4419-955E-569A8BD1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Setting-up the new check program in </a:t>
            </a:r>
            <a:r>
              <a:rPr lang="en-US" sz="2000" b="0" i="0" dirty="0" err="1">
                <a:solidFill>
                  <a:srgbClr val="172B4D"/>
                </a:solidFill>
                <a:effectLst/>
                <a:latin typeface="-apple-system"/>
              </a:rPr>
              <a:t>check_doc</a:t>
            </a: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 (Example)</a:t>
            </a:r>
          </a:p>
          <a:p>
            <a:pPr lvl="1"/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Table location: ./usm01/tab/</a:t>
            </a:r>
            <a:r>
              <a:rPr lang="en-US" sz="1800" b="0" i="0" dirty="0" err="1">
                <a:solidFill>
                  <a:srgbClr val="172B4D"/>
                </a:solidFill>
                <a:effectLst/>
                <a:latin typeface="-apple-system"/>
              </a:rPr>
              <a:t>check_doc</a:t>
            </a: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 (already exists)</a:t>
            </a:r>
          </a:p>
          <a:p>
            <a:pPr lvl="1"/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Col.1: CATALOG-INSERT -check will be activated when a cataloging record is saved, updated or when the 'Check Record' option is selected from the Cataloging module (already exists)</a:t>
            </a:r>
          </a:p>
          <a:p>
            <a:pPr lvl="1"/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Col.2:  The check program: </a:t>
            </a:r>
            <a:r>
              <a:rPr lang="en-US" sz="1800" b="0" i="0" dirty="0" err="1">
                <a:solidFill>
                  <a:srgbClr val="172B4D"/>
                </a:solidFill>
                <a:effectLst/>
                <a:latin typeface="-apple-system"/>
              </a:rPr>
              <a:t>check_doc_across_fields</a:t>
            </a: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 (new functionality)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FC0D-9CF6-4C43-8646-2C117F5A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5766"/>
            <a:ext cx="9144000" cy="21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1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F39A-B8AD-44A1-A918-D59483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441E-3737-4151-96D9-74FA888AC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Setting-up the new table: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check_doc_across_fields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A new $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data_tab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/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check_doc_across_fields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table will define the rules of checking content of subfields across fields.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The table will enable to define the rules for checking content dependencies among subfields of different fields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Following is a sample table in the demo BIB library:  ./usm01/tab/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check_doc_across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5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4F0D-99DC-4952-956E-E5F86C61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3C8B99-F544-49BA-9C35-C0B525B41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140" y="771525"/>
            <a:ext cx="6935157" cy="3887788"/>
          </a:xfrm>
        </p:spPr>
      </p:pic>
    </p:spTree>
    <p:extLst>
      <p:ext uri="{BB962C8B-B14F-4D97-AF65-F5344CB8AC3E}">
        <p14:creationId xmlns:p14="http://schemas.microsoft.com/office/powerpoint/2010/main" val="803509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2ACE-DDA6-4D47-9F16-5E70F546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4ACA-9EE7-44D0-8912-CCB4E2E64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The rules may be defined per record format (col.1) . For example books (BK) might have different logic then serials (SE). The code XX can be set for all formats</a:t>
            </a:r>
          </a:p>
          <a:p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Col. 2 thru 4  set the 1st </a:t>
            </a:r>
            <a:r>
              <a:rPr lang="en-US" sz="2000" b="0" i="0" dirty="0" err="1">
                <a:solidFill>
                  <a:srgbClr val="172B4D"/>
                </a:solidFill>
                <a:effectLst/>
                <a:latin typeface="-apple-system"/>
              </a:rPr>
              <a:t>tag+indicator+subfield+content</a:t>
            </a: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 that should be checked against the 2nd set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Col. 6 thru 8  set the 2nd </a:t>
            </a:r>
            <a:r>
              <a:rPr lang="en-US" sz="2000" b="0" i="0" dirty="0" err="1">
                <a:solidFill>
                  <a:srgbClr val="172B4D"/>
                </a:solidFill>
                <a:effectLst/>
                <a:latin typeface="-apple-system"/>
              </a:rPr>
              <a:t>tag+indicator+subfield+content</a:t>
            </a: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 that should be checked against the 1st set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Col. 5 will set the type of dependency: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Y = the defined content should be presented in the other set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N = the defined content cannot  be presented in the other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21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0E59-9B9F-43E9-8B6E-2B376D54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D974-9285-426D-B8E8-383CBA75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The New Block/Warning Message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A new error text will be added to ./error_&lt;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lng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&gt;/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check_doc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file (file already exists)</a:t>
            </a:r>
          </a:p>
          <a:p>
            <a:pPr lvl="1"/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Error number: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 0232 (hard-code;' cannot be changed by the library)</a:t>
            </a:r>
          </a:p>
          <a:p>
            <a:pPr lvl="1"/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Error text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: Error found upon dependency check between the content of the subfields  "$1" and "$2"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$1 - the place holder for the tag: (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field+indicator+subfield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) of the 1st fi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eld (col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. 2 and 3 o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f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check_doc_across_fields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table)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$2 - the place holder for the tag: (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field+indicator+subfield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) of the 2nd field (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col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. 6 and 7 o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f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check_doc_across_fields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table)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62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6790-5031-4E8F-A3E0-70F8E06F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C3D5-BEB6-4B2B-BC4C-F54E6AE6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DEBDD-A0D0-4A9B-AA49-8B2279EF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333500"/>
            <a:ext cx="9067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7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50" dirty="0">
                <a:solidFill>
                  <a:srgbClr val="000000"/>
                </a:solidFill>
                <a:latin typeface="Arial"/>
              </a:rPr>
              <a:t>Enhancements V23.4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Circ - barcode scanning for reading room loans - add missing functionality </a:t>
            </a:r>
          </a:p>
          <a:p>
            <a:pPr lvl="0"/>
            <a:r>
              <a:rPr lang="en-US" dirty="0"/>
              <a:t>Delete Item Records (p-item-11) - add option to use STA field for BIB record management</a:t>
            </a:r>
          </a:p>
          <a:p>
            <a:pPr lvl="0"/>
            <a:r>
              <a:rPr lang="en-US" dirty="0"/>
              <a:t>Expanding ORCID from authority records to source record </a:t>
            </a:r>
          </a:p>
          <a:p>
            <a:pPr lvl="0"/>
            <a:r>
              <a:rPr lang="en-US" dirty="0"/>
              <a:t>Check routine needed to identify records that exceed size limits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53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1209-6664-4AA6-8DFB-065D85F6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9101-A5CD-4351-90E5-CA893BE44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72B4D"/>
                </a:solidFill>
                <a:latin typeface="-apple-system"/>
              </a:rPr>
              <a:t>Setting the New Check as a Block or Warning 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As in any other record checks, the library should define the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the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new check as a Warning (T) or Mandatory (M).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T = error which writes a cataloging trigger record, but allows database update.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M = error which does not allow database update.</a:t>
            </a:r>
          </a:p>
          <a:p>
            <a:pPr lvl="1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This can be done by adding the new entry to $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data_tab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/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check_doc_mandatory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(table already exists)</a:t>
            </a:r>
          </a:p>
          <a:p>
            <a:endParaRPr lang="en-US" dirty="0">
              <a:solidFill>
                <a:srgbClr val="172B4D"/>
              </a:solidFill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09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AD50-14A1-40CD-A440-8757C7A0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checks across fields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E30918-A4E1-408E-A078-8D3D1EEBA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692" y="771525"/>
            <a:ext cx="6350053" cy="3887788"/>
          </a:xfrm>
        </p:spPr>
      </p:pic>
    </p:spTree>
    <p:extLst>
      <p:ext uri="{BB962C8B-B14F-4D97-AF65-F5344CB8AC3E}">
        <p14:creationId xmlns:p14="http://schemas.microsoft.com/office/powerpoint/2010/main" val="1396529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Infrastructure Changes in V24.0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/>
              <a:t>RedHat8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3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Plans for V25 and Beyond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47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Plans for V25 and Future Versions     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Items for consideration: </a:t>
            </a:r>
            <a:endParaRPr lang="en-US" sz="2000" noProof="1"/>
          </a:p>
          <a:p>
            <a:pPr marL="785813" lvl="1">
              <a:lnSpc>
                <a:spcPct val="95000"/>
              </a:lnSpc>
            </a:pPr>
            <a:r>
              <a:rPr lang="en-US" dirty="0"/>
              <a:t>User group enhancements (NERS)</a:t>
            </a:r>
          </a:p>
          <a:p>
            <a:pPr marL="785813" lvl="1">
              <a:lnSpc>
                <a:spcPct val="95000"/>
              </a:lnSpc>
            </a:pPr>
            <a:r>
              <a:rPr lang="en-US" dirty="0"/>
              <a:t>Extending support for protocols and standards </a:t>
            </a:r>
          </a:p>
          <a:p>
            <a:pPr marL="557213" lvl="1" indent="0">
              <a:lnSpc>
                <a:spcPct val="95000"/>
              </a:lnSpc>
              <a:buNone/>
            </a:pPr>
            <a:r>
              <a:rPr lang="en-US" dirty="0"/>
              <a:t>    such as NCIP, SIP2, RFID, EDI </a:t>
            </a:r>
          </a:p>
          <a:p>
            <a:pPr marL="785813" lvl="1"/>
            <a:r>
              <a:rPr lang="en-US" dirty="0"/>
              <a:t>Infrastructure SW/HW certifications </a:t>
            </a:r>
          </a:p>
          <a:p>
            <a:pPr marL="685800" lvl="1" indent="-342900">
              <a:lnSpc>
                <a:spcPct val="95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18787" name="Picture 4" descr="MPj039945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4405" y="843558"/>
            <a:ext cx="1560909" cy="324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5" descr="Image_white_fr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6058" y="924743"/>
            <a:ext cx="1782366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25859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Carmit.marcus@clarivate.com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Circ - barcode scanning for reading room loans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 the 'GUI-Circulation-Reading list loans list' so that user will be able to simultaneously moved to the item AND update the item’s location from 'Reading Room' to 'On shelf'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139563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Circ - barcode scanning for reading room loans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Aleph 'GUI-Circulation-Reading Room Loans List' functionality provides an easy way to navigate between the listed items.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However, this functionality doesn't suffice when handling a massive amount of items that need (on a daily/hourly base) to be moved from 'Shelf' to 'Reading Room' and vice versa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4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Circ - barcode scanning for reading room loans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Business Requirements</a:t>
            </a:r>
          </a:p>
          <a:p>
            <a:pPr lvl="1"/>
            <a:r>
              <a:rPr lang="en-US" i="1" dirty="0"/>
              <a:t>Scanning and highlighting is implemented but moving the item is not</a:t>
            </a:r>
          </a:p>
          <a:p>
            <a:pPr lvl="1"/>
            <a:r>
              <a:rPr lang="en-US" i="1" dirty="0"/>
              <a:t>Currently, you just jump to the item in the list by scanning the barcode, and then have to click the appropriate button to move the item</a:t>
            </a:r>
          </a:p>
          <a:p>
            <a:pPr lvl="1"/>
            <a:r>
              <a:rPr lang="en-US" i="1" dirty="0"/>
              <a:t>Wish for the item to be highlighted and then moved without having to press any button</a:t>
            </a:r>
          </a:p>
          <a:p>
            <a:pPr lvl="2"/>
            <a:r>
              <a:rPr lang="en-US" i="1" dirty="0"/>
              <a:t>If the item is in reading room, scanning the barcode would move it automatically to the shelf</a:t>
            </a:r>
          </a:p>
          <a:p>
            <a:pPr lvl="2"/>
            <a:r>
              <a:rPr lang="en-US" i="1" dirty="0"/>
              <a:t>if the item is on shelf, scanning the barcode would move it to the reading room selected in the drop-down menu</a:t>
            </a:r>
          </a:p>
          <a:p>
            <a:pPr lvl="1"/>
            <a:r>
              <a:rPr lang="en-US" i="1" dirty="0"/>
              <a:t>Moving items between the reading room and the shelf and vice versa stands for about 70% of all our circulation transactions, so this would be a huge time saver and also make the workflow easier. Not to mention the ergonomic benefits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4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Circ - barcode scanning for reading room loans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 Description</a:t>
            </a:r>
          </a:p>
          <a:p>
            <a:pPr lvl="1"/>
            <a:r>
              <a:rPr lang="en-US" dirty="0"/>
              <a:t>a new GUI-Circulation flag will control the functionality of the 'Jump to Barcode' action in the patron's list of reading room loans </a:t>
            </a:r>
          </a:p>
          <a:p>
            <a:pPr lvl="1"/>
            <a:r>
              <a:rPr lang="en-US" dirty="0"/>
              <a:t>Upon setting-up the flag, the 'Jump to Barcode' action will include both activities:</a:t>
            </a:r>
          </a:p>
          <a:p>
            <a:pPr lvl="2"/>
            <a:r>
              <a:rPr lang="en-US" dirty="0"/>
              <a:t>the relevant item will be highlighted (already supported)</a:t>
            </a:r>
          </a:p>
          <a:p>
            <a:pPr lvl="2"/>
            <a:r>
              <a:rPr lang="en-US" dirty="0"/>
              <a:t>the item will be marked as 'Reading Room' or 'On Shelf' ; the opposite to its current status (new functionality)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1946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5093</TotalTime>
  <Words>3164</Words>
  <Application>Microsoft Office PowerPoint</Application>
  <PresentationFormat>On-screen Show (16:9)</PresentationFormat>
  <Paragraphs>249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-apple-system</vt:lpstr>
      <vt:lpstr>Arial</vt:lpstr>
      <vt:lpstr>Calibri</vt:lpstr>
      <vt:lpstr>Calibri Light</vt:lpstr>
      <vt:lpstr>Times New Roman</vt:lpstr>
      <vt:lpstr>IGeLU_2016_16X9 (1)</vt:lpstr>
      <vt:lpstr>Aleph Product Update  ELUNA 2022</vt:lpstr>
      <vt:lpstr>PowerPoint Presentation</vt:lpstr>
      <vt:lpstr>Aleph Roadmap – Updated </vt:lpstr>
      <vt:lpstr>Aleph V23.4 Highlights (Released January 2021) </vt:lpstr>
      <vt:lpstr>Enhancements V23.4</vt:lpstr>
      <vt:lpstr>Circ - barcode scanning for reading room loans  </vt:lpstr>
      <vt:lpstr>Circ - barcode scanning for reading room loans  </vt:lpstr>
      <vt:lpstr>Circ - barcode scanning for reading room loans  </vt:lpstr>
      <vt:lpstr>Circ - barcode scanning for reading room loans  </vt:lpstr>
      <vt:lpstr>Circ - barcode scanning for reading room loans  </vt:lpstr>
      <vt:lpstr>Circ - barcode scanning for reading room loans  </vt:lpstr>
      <vt:lpstr>Delete Item Records (p-item-11) - add option to use STA field for BIB record management</vt:lpstr>
      <vt:lpstr>Delete Item Records (p-item-11) - add option to use STA field for BIB record management</vt:lpstr>
      <vt:lpstr>Delete Item Records (p-item-11) - add option to use STA field for BIB record management</vt:lpstr>
      <vt:lpstr>Delete Item Records (p-item-11) - add option to use STA field for BIB record management</vt:lpstr>
      <vt:lpstr>Delete Item Records (p-item-11) - add option to use STA field for BIB record management</vt:lpstr>
      <vt:lpstr>Delete Item Records (p-item-11) - add option to use STA field for BIB record management</vt:lpstr>
      <vt:lpstr>Delete Item Records (p-item-11) - add option to use STA field for BIB record management</vt:lpstr>
      <vt:lpstr>Expanding ORCID from authority records to source record</vt:lpstr>
      <vt:lpstr>Expanding ORCID from authority records to source record</vt:lpstr>
      <vt:lpstr>Expanding ORCID from authority records to source record</vt:lpstr>
      <vt:lpstr>Expanding ORCID from authority records to source record</vt:lpstr>
      <vt:lpstr>Expanding ORCID from authority records to source record</vt:lpstr>
      <vt:lpstr>Expanding ORCID from authority records to source record</vt:lpstr>
      <vt:lpstr>Check routine needed to identify records that exceed size limit</vt:lpstr>
      <vt:lpstr>Check routine needed to identify records that exceed size limit</vt:lpstr>
      <vt:lpstr>Check routine needed to identify records that exceed size limit</vt:lpstr>
      <vt:lpstr>Check routine needed to identify records that exceed size limit</vt:lpstr>
      <vt:lpstr>Check routine needed to identify records that exceed size limit</vt:lpstr>
      <vt:lpstr>Check routine needed to identify records that exceed size limit</vt:lpstr>
      <vt:lpstr>Check routine needed to identify records that exceed size limit</vt:lpstr>
      <vt:lpstr>Check routine needed to identify records that exceed size limit</vt:lpstr>
      <vt:lpstr>Check routine needed to identify records that exceed size limit</vt:lpstr>
      <vt:lpstr>Infrastructure Changes in V23.4</vt:lpstr>
      <vt:lpstr>Aleph V24.0/24.1/24.2 Plan</vt:lpstr>
      <vt:lpstr>Aleph V24.0/24.1/24.2 Plan</vt:lpstr>
      <vt:lpstr>Prompt for confirmation  before  deleting triggers </vt:lpstr>
      <vt:lpstr>Prompt for confirmation  before  deleting triggers </vt:lpstr>
      <vt:lpstr>Prompt for confirmation  before  deleting triggers </vt:lpstr>
      <vt:lpstr>Prompt for confirmation  before  deleting triggers </vt:lpstr>
      <vt:lpstr>Prompt for confirmation  before  deleting triggers </vt:lpstr>
      <vt:lpstr>Validation checks across fields</vt:lpstr>
      <vt:lpstr>Validation checks across fields</vt:lpstr>
      <vt:lpstr>Validation checks across fields</vt:lpstr>
      <vt:lpstr>Validation checks across fields</vt:lpstr>
      <vt:lpstr>Validation checks across fields</vt:lpstr>
      <vt:lpstr>Validation checks across fields</vt:lpstr>
      <vt:lpstr>Validation checks across fields</vt:lpstr>
      <vt:lpstr>Validation checks across fields</vt:lpstr>
      <vt:lpstr>Validation checks across fields</vt:lpstr>
      <vt:lpstr>Validation checks across fields</vt:lpstr>
      <vt:lpstr>Infrastructure Changes in V24.0</vt:lpstr>
      <vt:lpstr>Plans for V25 and Beyond </vt:lpstr>
      <vt:lpstr>Plans for V25 and Future Versions   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Bibi Williams</cp:lastModifiedBy>
  <cp:revision>47</cp:revision>
  <dcterms:created xsi:type="dcterms:W3CDTF">2021-11-30T14:32:13Z</dcterms:created>
  <dcterms:modified xsi:type="dcterms:W3CDTF">2022-05-10T18:18:32Z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