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d74bcea64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d74bcea64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0cfc47f87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0cfc47f87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cfc47f87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0cfc47f87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cfc47f8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cfc47f87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cfc47f87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cfc47f87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c730321c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0c730321c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c730321c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c730321c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d0018d81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0d0018d81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e991c689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e991c689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d0018d81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0d0018d81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0c730321c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0c730321c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0d74bcea64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0d74bcea64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d74bcea64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d74bcea64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0d74bcea64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0d74bcea64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0d74bcea64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0d74bcea64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0cfc47f87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0cfc47f87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d74bcea64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0d74bcea64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d74bcea64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0d74bcea64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0cfc47f87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0cfc47f87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0cfc47f87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0cfc47f87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0cfc47f8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0cfc47f8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e991c68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0e991c689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0c730321c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0c730321c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c730321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c730321c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d2b13c1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0d2b13c1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0e729852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0e729852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c730321c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0c730321c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0d74bcea64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0d74bcea64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d74bcea6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d74bcea6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FB Campus">
  <p:cSld name="Title Slide - FB Campu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2" descr="A picture containing man, table, blue, ho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A picture containing outdoor, holding, person, stan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A picture containing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CECE"/>
              </a:buClr>
              <a:buSzPts val="2800"/>
              <a:buNone/>
              <a:defRPr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VSTC">
  <p:cSld name="Title Slide - VSTC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 descr="A crowd of peop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 descr="A crowd of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 descr="A picture containing racket, court, building, bal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CECE"/>
              </a:buClr>
              <a:buSzPts val="2800"/>
              <a:buNone/>
              <a:defRPr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Students">
  <p:cSld name="Title Slide - Studen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2" descr="A picture containing outdoor, person, man, wa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2" descr="A picture containing person, riding, board,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 descr="A picture containing person, player, riding, wate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CECE"/>
              </a:buClr>
              <a:buSzPts val="2800"/>
              <a:buNone/>
              <a:defRPr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Custom Photos">
  <p:cSld name="Title with Custom Photo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 descr="A picture containing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 descr="A picture containing fish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3379807" y="-34725"/>
            <a:ext cx="8824881" cy="6933236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3"/>
          <p:cNvSpPr>
            <a:spLocks noGrp="1"/>
          </p:cNvSpPr>
          <p:nvPr>
            <p:ph type="pic" idx="3"/>
          </p:nvPr>
        </p:nvSpPr>
        <p:spPr>
          <a:xfrm>
            <a:off x="2648875" y="4231891"/>
            <a:ext cx="4192192" cy="1494224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3"/>
          <p:cNvSpPr>
            <a:spLocks noGrp="1"/>
          </p:cNvSpPr>
          <p:nvPr>
            <p:ph type="pic" idx="4"/>
          </p:nvPr>
        </p:nvSpPr>
        <p:spPr>
          <a:xfrm>
            <a:off x="5994400" y="4231890"/>
            <a:ext cx="4123267" cy="1494223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3"/>
          <p:cNvSpPr>
            <a:spLocks noGrp="1"/>
          </p:cNvSpPr>
          <p:nvPr>
            <p:ph type="pic" idx="5"/>
          </p:nvPr>
        </p:nvSpPr>
        <p:spPr>
          <a:xfrm>
            <a:off x="9270999" y="4231887"/>
            <a:ext cx="2951865" cy="1494223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CECE"/>
              </a:buClr>
              <a:buSzPts val="2800"/>
              <a:buNone/>
              <a:defRPr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524000" y="1345246"/>
            <a:ext cx="9144000" cy="208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Arial"/>
              <a:buNone/>
              <a:defRPr sz="5400" b="1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Areas">
  <p:cSld name="Two Content Area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181599" cy="34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181599" cy="34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54337" y="500780"/>
            <a:ext cx="10483326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00"/>
              <a:buFont typeface="Arial"/>
              <a:buNone/>
              <a:defRPr sz="43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with Subtitles">
  <p:cSld name="Two Columns with Subtitle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6612" y="2505075"/>
            <a:ext cx="5176884" cy="27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72200" y="1711496"/>
            <a:ext cx="5186362" cy="79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00"/>
              <a:buNone/>
              <a:defRPr sz="25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3"/>
          </p:nvPr>
        </p:nvSpPr>
        <p:spPr>
          <a:xfrm>
            <a:off x="6178505" y="2505075"/>
            <a:ext cx="5180057" cy="276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4"/>
          </p:nvPr>
        </p:nvSpPr>
        <p:spPr>
          <a:xfrm>
            <a:off x="836614" y="1712639"/>
            <a:ext cx="5183187" cy="79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00"/>
              <a:buNone/>
              <a:defRPr sz="25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6614" y="510614"/>
            <a:ext cx="10515598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300"/>
              <a:buFont typeface="Arial"/>
              <a:buNone/>
              <a:defRPr sz="43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7717" y="545091"/>
            <a:ext cx="5393266" cy="4414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231467" y="545092"/>
            <a:ext cx="5393266" cy="441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with Caption">
  <p:cSld name="Photo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>
            <a:spLocks noGrp="1"/>
          </p:cNvSpPr>
          <p:nvPr>
            <p:ph type="pic" idx="2"/>
          </p:nvPr>
        </p:nvSpPr>
        <p:spPr>
          <a:xfrm rot="344365">
            <a:off x="765923" y="687338"/>
            <a:ext cx="10591524" cy="349130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688489" y="4486019"/>
            <a:ext cx="10816984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 descr="A picture containing bri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MVC">
  <p:cSld name="Title Slide - MVC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10" descr="A picture containing man, table, blue, ho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 descr="A picture containing water, table, court, swimm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0" descr="A picture containing water, ball, person, hold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0" descr="A picture containing outdoor, water, holding, pers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ctrTitle"/>
          </p:nvPr>
        </p:nvSpPr>
        <p:spPr>
          <a:xfrm>
            <a:off x="360378" y="601090"/>
            <a:ext cx="4301269" cy="230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1"/>
          </p:nvPr>
        </p:nvSpPr>
        <p:spPr>
          <a:xfrm>
            <a:off x="360378" y="3137687"/>
            <a:ext cx="430126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CECE"/>
              </a:buClr>
              <a:buSzPts val="2800"/>
              <a:buNone/>
              <a:defRPr>
                <a:solidFill>
                  <a:srgbClr val="D0CEC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1" descr="A picture containing screenshot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 descr="A close up of a 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A close up of a logo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.openathens.net/redirector/gwu.edu?url=https%3A%2F%2Fonlinelibrary.wiley.com%2Fdoi%2F10.1002%2F978144431521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xy.openathens.net/login?entityID=https://idp.gwu.edu/entity&amp;qurl=http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rlc-gwahlth.primo.exlibrisgroup.com/view/action/uresolver.do?operation=resolveService&amp;package_service_id=10142158850004110&amp;institutionId=4110&amp;customerId=4100&amp;VE=true&amp;debug=tru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o.openathens.net/generat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uides.himmelfarb.gwu.edu/durablelinks/overview#s-lg-box-wrapper-3822914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g@gwu.edu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lt@gwu.edu" TargetMode="External"/><Relationship Id="rId5" Type="http://schemas.openxmlformats.org/officeDocument/2006/relationships/hyperlink" Target="mailto:bmcdonald@gwu.edu" TargetMode="External"/><Relationship Id="rId4" Type="http://schemas.openxmlformats.org/officeDocument/2006/relationships/hyperlink" Target="mailto:rbueter@gwu.edu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ctrTitle"/>
          </p:nvPr>
        </p:nvSpPr>
        <p:spPr>
          <a:xfrm>
            <a:off x="297700" y="1390350"/>
            <a:ext cx="67371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lang="en-US"/>
              <a:t>An OpenAthens Migration Story: Lessons Learned</a:t>
            </a: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subTitle" idx="1"/>
          </p:nvPr>
        </p:nvSpPr>
        <p:spPr>
          <a:xfrm>
            <a:off x="297700" y="2606100"/>
            <a:ext cx="3807600" cy="23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2800"/>
              <a:buNone/>
            </a:pPr>
            <a:r>
              <a:rPr lang="en-US"/>
              <a:t>Christopher Gross: GW Libraries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CECE"/>
              </a:buClr>
              <a:buSzPts val="2800"/>
              <a:buNone/>
            </a:pPr>
            <a:r>
              <a:rPr lang="en-US"/>
              <a:t>Ruth Bueter,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2800"/>
              <a:buNone/>
            </a:pPr>
            <a:r>
              <a:rPr lang="en-US"/>
              <a:t>Brian McDonald,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2800"/>
              <a:buNone/>
            </a:pPr>
            <a:r>
              <a:rPr lang="en-US"/>
              <a:t>&amp; JoLinda Thompson: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2800"/>
              <a:buNone/>
            </a:pPr>
            <a:r>
              <a:rPr lang="en-US"/>
              <a:t>Himmelfarb Health Sciences Library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Challenges: Split Set-Up Resolution</a:t>
            </a:r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90800" cy="34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Merge Accounts!</a:t>
            </a:r>
            <a:endParaRPr sz="3200"/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Timeline - Winter Break</a:t>
            </a:r>
            <a:endParaRPr sz="30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Expected Benefits:</a:t>
            </a:r>
            <a:endParaRPr sz="3200"/>
          </a:p>
          <a:p>
            <a:pPr marL="914400" lvl="1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Resolve ongoing access issues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1524000" y="1345246"/>
            <a:ext cx="9144000" cy="208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854337" y="500780"/>
            <a:ext cx="104832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Communication</a:t>
            </a:r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854325" y="1645350"/>
            <a:ext cx="5181600" cy="35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URL Construction:</a:t>
            </a:r>
            <a:endParaRPr sz="30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Understand how to construct URL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Communicate with Library staff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Team Communication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Group chat was key!</a:t>
            </a:r>
            <a:endParaRPr sz="2800"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2"/>
          </p:nvPr>
        </p:nvSpPr>
        <p:spPr>
          <a:xfrm>
            <a:off x="6156077" y="1509150"/>
            <a:ext cx="5563200" cy="370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Faculty &amp; Blackboard Administrators</a:t>
            </a:r>
            <a:endParaRPr sz="3000"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 dirty="0"/>
              <a:t>Earlier communication</a:t>
            </a:r>
            <a:endParaRPr sz="2800"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 dirty="0"/>
              <a:t>Earlier link clean-up</a:t>
            </a:r>
            <a:endParaRPr sz="2800"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 dirty="0"/>
              <a:t>Redirector masks broken links</a:t>
            </a:r>
            <a:endParaRPr sz="2600"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 dirty="0"/>
              <a:t>Encourage faculty to link to catalog records</a:t>
            </a:r>
            <a:endParaRPr sz="2800" dirty="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 dirty="0"/>
              <a:t>Not to direct resources</a:t>
            </a:r>
            <a:endParaRPr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1524000" y="1345246"/>
            <a:ext cx="9144000" cy="208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Technical Preparation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673387" y="34076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Alma Configuration: </a:t>
            </a:r>
            <a:r>
              <a:rPr lang="en-US" sz="3200"/>
              <a:t>Setting up Proxy in Integration Profiles</a:t>
            </a:r>
            <a:endParaRPr sz="3200"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838200" y="1656900"/>
            <a:ext cx="10515600" cy="364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Set up proxy configurations:</a:t>
            </a:r>
            <a:endParaRPr sz="30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Config -&gt; General -&gt; Integration Profile List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Type: Resolver Proxy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For Redirector (federated):</a:t>
            </a:r>
            <a:endParaRPr sz="30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Proxy server type = “OpenAthens Redirector”</a:t>
            </a:r>
            <a:endParaRPr sz="28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Set to Default at Go Live</a:t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846312" y="28956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11"/>
              <a:t>Alma Configuration:</a:t>
            </a:r>
            <a:r>
              <a:rPr lang="en-US" sz="4111"/>
              <a:t> </a:t>
            </a:r>
            <a:r>
              <a:rPr lang="en-US" sz="3200"/>
              <a:t>Setting up Proxy in Integration Profiles</a:t>
            </a:r>
            <a:endParaRPr sz="3200"/>
          </a:p>
        </p:txBody>
      </p:sp>
      <p:sp>
        <p:nvSpPr>
          <p:cNvPr id="177" name="Google Shape;177;p28"/>
          <p:cNvSpPr txBox="1"/>
          <p:nvPr/>
        </p:nvSpPr>
        <p:spPr>
          <a:xfrm>
            <a:off x="775725" y="1343775"/>
            <a:ext cx="10023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Redirector prefix: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https://go.openathens.net/redirector/gwu.edu?url=https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 rotWithShape="1">
          <a:blip r:embed="rId4">
            <a:alphaModFix/>
          </a:blip>
          <a:srcRect r="11574"/>
          <a:stretch/>
        </p:blipFill>
        <p:spPr>
          <a:xfrm>
            <a:off x="1282375" y="2210775"/>
            <a:ext cx="8856000" cy="4308100"/>
          </a:xfrm>
          <a:prstGeom prst="rect">
            <a:avLst/>
          </a:prstGeom>
          <a:noFill/>
          <a:ln w="9525" cap="flat" cmpd="sng">
            <a:solidFill>
              <a:srgbClr val="895D1D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846312" y="30456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Alma Configuration:</a:t>
            </a:r>
            <a:r>
              <a:rPr lang="en-US"/>
              <a:t> </a:t>
            </a:r>
            <a:r>
              <a:rPr lang="en-US" sz="3200"/>
              <a:t>Setting up Proxy in Integration Profiles</a:t>
            </a:r>
            <a:endParaRPr sz="3200"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838200" y="1439775"/>
            <a:ext cx="10515600" cy="3860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OpenAthens Proxy: If Needed</a:t>
            </a:r>
            <a:endParaRPr sz="25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Proxy server type=“OpenAthens”</a:t>
            </a:r>
            <a:endParaRPr sz="22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200"/>
              <a:t>Prefix generated: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https://proxy.openathens.net/login?entityID=https://idp.gwu.edu/entity&amp;qurl=https</a:t>
            </a:r>
            <a:endParaRPr sz="2200"/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1300" y="3267350"/>
            <a:ext cx="6638925" cy="34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836614" y="510614"/>
            <a:ext cx="105156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Alma Configuration:</a:t>
            </a:r>
            <a:r>
              <a:rPr lang="en-US"/>
              <a:t> </a:t>
            </a:r>
            <a:r>
              <a:rPr lang="en-US" sz="3200"/>
              <a:t>Pre-Go-Live Testing</a:t>
            </a:r>
            <a:endParaRPr sz="3200"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836600" y="1564825"/>
            <a:ext cx="5176800" cy="391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37703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9350"/>
              <a:t>Run Analytics to identify current settings on e-collections</a:t>
            </a:r>
            <a:endParaRPr sz="9350"/>
          </a:p>
          <a:p>
            <a:pPr marL="914400" lvl="1" indent="-35086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7701"/>
              <a:t>Service Proxy Enabled, Service Proxy Selected</a:t>
            </a:r>
            <a:endParaRPr sz="7701"/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1"/>
          </a:p>
          <a:p>
            <a:pPr marL="457200" lvl="0" indent="-3746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9200"/>
              <a:t>Switch to OpenAthens resolver proxy at e-collection service level</a:t>
            </a:r>
            <a:endParaRPr sz="9200"/>
          </a:p>
          <a:p>
            <a:pPr marL="914400" lvl="1" indent="-35086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7701"/>
              <a:t>Some vendors can’t be tested (Go Live Vendors: EBSCO, ProQuest)</a:t>
            </a:r>
            <a:endParaRPr sz="7701"/>
          </a:p>
          <a:p>
            <a:pPr marL="914400" lvl="1" indent="-35086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7701"/>
              <a:t>Some may need additional linking parser parameter settings (ex. Ovid, Gale)</a:t>
            </a:r>
            <a:endParaRPr sz="513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192" name="Google Shape;192;p30"/>
          <p:cNvSpPr txBox="1">
            <a:spLocks noGrp="1"/>
          </p:cNvSpPr>
          <p:nvPr>
            <p:ph type="body" idx="3"/>
          </p:nvPr>
        </p:nvSpPr>
        <p:spPr>
          <a:xfrm>
            <a:off x="6172125" y="1711200"/>
            <a:ext cx="5180100" cy="310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47500"/>
          </a:bodyPr>
          <a:lstStyle/>
          <a:p>
            <a:pPr marL="457200" lvl="0" indent="-37282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4781"/>
              <a:t>Test b</a:t>
            </a:r>
            <a:r>
              <a:rPr lang="en-US" sz="4781">
                <a:latin typeface="Arial"/>
                <a:ea typeface="Arial"/>
                <a:cs typeface="Arial"/>
                <a:sym typeface="Arial"/>
              </a:rPr>
              <a:t>ook, journal, &amp; article level links</a:t>
            </a:r>
            <a:endParaRPr sz="478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982"/>
          </a:p>
          <a:p>
            <a:pPr marL="457200" lvl="0" indent="-37338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Revert to original settings after testing </a:t>
            </a:r>
            <a:endParaRPr sz="4800">
              <a:latin typeface="Arial"/>
              <a:ea typeface="Arial"/>
              <a:cs typeface="Arial"/>
              <a:sym typeface="Arial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At Go Live, e-collections with Default proxy will use the redirector when you switch the Default resolver proxy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846225" y="1557750"/>
            <a:ext cx="10515600" cy="3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Additional linking parser parameter settings for some vendors: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EBSCO: </a:t>
            </a:r>
            <a:r>
              <a:rPr lang="en-US" sz="2100">
                <a:solidFill>
                  <a:schemeClr val="dk1"/>
                </a:solidFill>
              </a:rPr>
              <a:t>Shibboleth=yes, customer ID in Customer_ID field (e.g. s8987071), SSO=yes, OPID=qwuora</a:t>
            </a:r>
            <a:endParaRPr sz="21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Ovid: </a:t>
            </a:r>
            <a:r>
              <a:rPr lang="en-US" sz="2100">
                <a:solidFill>
                  <a:srgbClr val="222222"/>
                </a:solidFill>
                <a:highlight>
                  <a:srgbClr val="FFFFFF"/>
                </a:highlight>
              </a:rPr>
              <a:t>IP Auth= yes, Shibboleth=new, UShibboleth=your provider (e.g. https://idp.gwu.edu/entity)</a:t>
            </a:r>
            <a:endParaRPr sz="2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Gale: </a:t>
            </a: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2200">
                <a:solidFill>
                  <a:srgbClr val="222222"/>
                </a:solidFill>
                <a:highlight>
                  <a:srgbClr val="FFFFFF"/>
                </a:highlight>
              </a:rPr>
              <a:t>your</a:t>
            </a:r>
            <a:r>
              <a:rPr lang="en-US" sz="23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r>
              <a:rPr lang="en-US" sz="2200">
                <a:solidFill>
                  <a:srgbClr val="222222"/>
                </a:solidFill>
                <a:highlight>
                  <a:srgbClr val="FFFFFF"/>
                </a:highlight>
              </a:rPr>
              <a:t>customer code in the LOC_ID field (e.g. wash74137)</a:t>
            </a:r>
            <a:endParaRPr sz="2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Alma Configuration: Pre-Go-Live Testing</a:t>
            </a:r>
            <a:endParaRPr sz="3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846312" y="340742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Alma Configuration:</a:t>
            </a:r>
            <a:r>
              <a:rPr lang="en-US"/>
              <a:t> </a:t>
            </a:r>
            <a:r>
              <a:rPr lang="en-US" sz="3200"/>
              <a:t>Pre-Go-Live Testing</a:t>
            </a:r>
            <a:endParaRPr sz="3200"/>
          </a:p>
        </p:txBody>
      </p:sp>
      <p:sp>
        <p:nvSpPr>
          <p:cNvPr id="204" name="Google Shape;204;p32"/>
          <p:cNvSpPr txBox="1">
            <a:spLocks noGrp="1"/>
          </p:cNvSpPr>
          <p:nvPr>
            <p:ph type="body" idx="1"/>
          </p:nvPr>
        </p:nvSpPr>
        <p:spPr>
          <a:xfrm>
            <a:off x="838200" y="1475950"/>
            <a:ext cx="10515600" cy="393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&amp;debug=true is Your Friend!</a:t>
            </a:r>
            <a:endParaRPr sz="30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Provides target URL</a:t>
            </a:r>
            <a:endParaRPr sz="2800"/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Before running target parser: </a:t>
            </a:r>
            <a:r>
              <a:rPr lang="en-US" sz="24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https://wrlc-gwahlth.primo.exlibrisgroup.com/view/action/uresolver.do?operation=resolveService&amp;package_service_id=10142158850004110&amp;institutionId=4110&amp;customerId=4100&amp;VE=true</a:t>
            </a:r>
            <a:r>
              <a:rPr lang="en-US" sz="2400" b="1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&amp;debug=true</a:t>
            </a:r>
            <a:endParaRPr sz="2400" b="1">
              <a:solidFill>
                <a:srgbClr val="1155CC"/>
              </a:solidFill>
            </a:endParaRPr>
          </a:p>
          <a:p>
            <a:pPr marL="137160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After running target parser: </a:t>
            </a:r>
            <a:r>
              <a:rPr lang="en-US" sz="2400">
                <a:solidFill>
                  <a:srgbClr val="1155CC"/>
                </a:solidFill>
              </a:rPr>
              <a:t>https://go.openathens.net/redirector/gwu.edu?url=https%3A%2F%2Fwww.cochranelibrary.com%2F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854337" y="500780"/>
            <a:ext cx="104832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Arial"/>
              <a:buNone/>
            </a:pPr>
            <a:r>
              <a:rPr lang="en-US"/>
              <a:t>Outline</a:t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0500" y="163000"/>
            <a:ext cx="5569800" cy="17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334000" cy="3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AutoNum type="romanUcPeriod"/>
            </a:pPr>
            <a:r>
              <a:rPr lang="en-US" sz="3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Logistical Preparation:</a:t>
            </a:r>
            <a:endParaRPr sz="3000" b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AutoNum type="alphaUcPeriod"/>
            </a:pPr>
            <a:r>
              <a:rPr lang="en-US" sz="2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Team formation</a:t>
            </a:r>
            <a:endParaRPr sz="2800" b="1" dirty="0">
              <a:solidFill>
                <a:srgbClr val="595959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AutoNum type="alphaUcPeriod"/>
            </a:pPr>
            <a:r>
              <a:rPr lang="en-US" sz="2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Decisions to make</a:t>
            </a:r>
            <a:endParaRPr sz="28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595959"/>
              </a:solidFill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romanUcPeriod"/>
            </a:pPr>
            <a:r>
              <a:rPr lang="en-US" sz="3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2800" dirty="0">
              <a:solidFill>
                <a:srgbClr val="3F3F3F"/>
              </a:solidFill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502300" cy="343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III  Technical Preparation:</a:t>
            </a:r>
            <a:endParaRPr sz="30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AutoNum type="alphaUcPeriod"/>
            </a:pPr>
            <a:r>
              <a:rPr lang="en-US" sz="2800" b="1">
                <a:solidFill>
                  <a:srgbClr val="595959"/>
                </a:solidFill>
              </a:rPr>
              <a:t>Alma Configuration</a:t>
            </a:r>
            <a:endParaRPr sz="2800" b="1">
              <a:solidFill>
                <a:srgbClr val="595959"/>
              </a:solidFill>
            </a:endParaRPr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000"/>
              <a:buFont typeface="Calibri"/>
              <a:buAutoNum type="alphaUcPeriod"/>
            </a:pPr>
            <a:r>
              <a:rPr lang="en-US" sz="2800" b="1">
                <a:solidFill>
                  <a:srgbClr val="595959"/>
                </a:solidFill>
              </a:rPr>
              <a:t>Planning for link clean-up</a:t>
            </a:r>
            <a:endParaRPr sz="2800">
              <a:solidFill>
                <a:srgbClr val="3F3F3F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3F3F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IV. </a:t>
            </a:r>
            <a:r>
              <a:rPr lang="en-US" sz="3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Troubleshooting After </a:t>
            </a:r>
            <a:endParaRPr sz="30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   Go-Live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Clean-Up: Planning</a:t>
            </a:r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99400" cy="56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What links need to be updated?</a:t>
            </a:r>
            <a:endParaRPr/>
          </a:p>
        </p:txBody>
      </p:sp>
      <p:sp>
        <p:nvSpPr>
          <p:cNvPr id="211" name="Google Shape;211;p33"/>
          <p:cNvSpPr txBox="1"/>
          <p:nvPr/>
        </p:nvSpPr>
        <p:spPr>
          <a:xfrm>
            <a:off x="854325" y="2514750"/>
            <a:ext cx="5170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Alma/Primo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LibGuides, other library sites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3"/>
          <p:cNvSpPr txBox="1"/>
          <p:nvPr/>
        </p:nvSpPr>
        <p:spPr>
          <a:xfrm>
            <a:off x="5945100" y="2514750"/>
            <a:ext cx="53925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LMS (Blackboard, Canvas, …)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Citation managers, plugins, etc.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854325" y="3615475"/>
            <a:ext cx="517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●"/>
            </a:pPr>
            <a:r>
              <a:rPr lang="en-US" sz="2800">
                <a:solidFill>
                  <a:srgbClr val="595959"/>
                </a:solidFill>
              </a:rPr>
              <a:t>Who will make the updates?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4" name="Google Shape;214;p33"/>
          <p:cNvSpPr txBox="1"/>
          <p:nvPr/>
        </p:nvSpPr>
        <p:spPr>
          <a:xfrm>
            <a:off x="996350" y="4231075"/>
            <a:ext cx="44289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Library staff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Individual faculty?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5" name="Google Shape;215;p33"/>
          <p:cNvSpPr txBox="1"/>
          <p:nvPr/>
        </p:nvSpPr>
        <p:spPr>
          <a:xfrm>
            <a:off x="5945100" y="4231075"/>
            <a:ext cx="51702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Instructional designers?</a:t>
            </a:r>
            <a:endParaRPr sz="2400">
              <a:solidFill>
                <a:schemeClr val="dk1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>
                <a:solidFill>
                  <a:schemeClr val="dk1"/>
                </a:solidFill>
              </a:rPr>
              <a:t>IT/LMS administrators?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Clean-Up: Issues</a:t>
            </a: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99400" cy="326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URL encoding required on base URL = less novice-friendly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https://proxygw.wrlc.org/login?url=</a:t>
            </a:r>
            <a:r>
              <a:rPr lang="en-US" sz="1600">
                <a:highlight>
                  <a:srgbClr val="FFF2CC"/>
                </a:highlight>
              </a:rPr>
              <a:t>https://jamanetwork.com/journals/jama</a:t>
            </a:r>
            <a:endParaRPr sz="1600">
              <a:highlight>
                <a:srgbClr val="FFF2CC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/>
              <a:t>https://go.openathens.net/redirector/gwu.edu?url=</a:t>
            </a:r>
            <a:r>
              <a:rPr lang="en-US" sz="1600">
                <a:highlight>
                  <a:srgbClr val="D9EAD3"/>
                </a:highlight>
              </a:rPr>
              <a:t>https%3A%2F%2Fjamanetwork.com%2Fjournals%2Fjama</a:t>
            </a:r>
            <a:endParaRPr sz="1600">
              <a:highlight>
                <a:srgbClr val="D9EAD3"/>
              </a:highlight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Switching to federated access may change base URL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https://search.ebscohost.com/login.aspx?authtype=</a:t>
            </a:r>
            <a:r>
              <a:rPr lang="en-US" sz="1400">
                <a:highlight>
                  <a:srgbClr val="FFF2CC"/>
                </a:highlight>
              </a:rPr>
              <a:t>ip,uid</a:t>
            </a:r>
            <a:r>
              <a:rPr lang="en-US" sz="1400"/>
              <a:t>&amp;custid=s8987071&amp;groupid=main&amp;profile=ehostgw&amp;defaultdb=a9h</a:t>
            </a:r>
            <a:endParaRPr sz="1400">
              <a:highlight>
                <a:srgbClr val="FFF2CC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/>
              <a:t>https://search.ebscohost.com/login.aspx?authtype=</a:t>
            </a:r>
            <a:r>
              <a:rPr lang="en-US" sz="1400">
                <a:highlight>
                  <a:srgbClr val="D9EAD3"/>
                </a:highlight>
              </a:rPr>
              <a:t>sso</a:t>
            </a:r>
            <a:r>
              <a:rPr lang="en-US" sz="1400"/>
              <a:t>&amp;custid=s8987071&amp;groupid=main&amp;profile=ehostgw&amp;defaultdb=a9h</a:t>
            </a:r>
            <a:endParaRPr sz="2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Clean-Up: Issues (cont.)</a:t>
            </a:r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99400" cy="326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WIDE variation in legacy links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http(s)://proxygw.wrlc.org/login?url={original URL}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http(s)://login.proxygw.wrlc.org/login?qurl={encoded URL}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http(s)://original-server-dns.proxygw.wrlc.org/stuff-and-things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http://original.server.dns.proxygw.wrlc.org/stuff-and-things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And much more!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Clean-Up: Tools</a:t>
            </a:r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4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Official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OpenAthens link generator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Warns when resources aren’t configured in OpenAthens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Can’t handle EZproxy-formatted links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DIY “</a:t>
            </a:r>
            <a:r>
              <a:rPr lang="en-US" u="sng">
                <a:solidFill>
                  <a:schemeClr val="hlink"/>
                </a:solidFill>
                <a:hlinkClick r:id="rId4"/>
              </a:rPr>
              <a:t>Quick Tool</a:t>
            </a:r>
            <a:r>
              <a:rPr lang="en-US"/>
              <a:t>” widget for LibGuides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Designed to rewrite EZproxy-formatted links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Infinitely adaptable using JavaScript + regex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Adapted from a script developed by Dylan Hurd @ U of Arkansas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Clean-Up: Quick Link Tool</a:t>
            </a:r>
            <a:endParaRPr/>
          </a:p>
        </p:txBody>
      </p:sp>
      <p:pic>
        <p:nvPicPr>
          <p:cNvPr id="239" name="Google Shape;239;p37" descr="Screenshot of the GW &quot;quick tool&quot; to generate OpenAthens links from an EZproxy URL or base URL. The tool consists of an input box for the original URL, and a button to create the link. A text area below the form displays the OpenAthens-formatted link, followed by a &quot;Copy link&quot; button and a clickable &quot;Test this link&quot;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2072" y="1481848"/>
            <a:ext cx="5907875" cy="389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Clean-Up: EZproxy Redirector</a:t>
            </a:r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4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Aliased *.proxygw.wrlc.org to a GW-managed AWS server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HTML + JavaScript / regex to detect &amp; rewrite the URL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Written to handle: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variations in legacy EZproxy link format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changes to base URLs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resources that don’t need OpenAthens (as identified)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4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0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Link Clean-Up: Blackboard Clean-Up</a:t>
            </a:r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4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2400+ links to EZproxy in initial export (2023-2024 courses)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Perl script to generate CSV mapping table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Extensive QA testing to account for exceptions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Some links unfixable - what to do?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body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title"/>
          </p:nvPr>
        </p:nvSpPr>
        <p:spPr>
          <a:xfrm>
            <a:off x="1524000" y="1345246"/>
            <a:ext cx="9144000" cy="208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Troubleshooting After Go-Live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890100" cy="34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Internal reporting &amp; issue tracking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Promoting our “report a problem” form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Creating vendor test accounts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Use my.openathens.net to get around institutional single sign-on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Expanding access to ticketing systems</a:t>
            </a:r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Troubleshooting</a:t>
            </a:r>
            <a:endParaRPr/>
          </a:p>
        </p:txBody>
      </p:sp>
      <p:pic>
        <p:nvPicPr>
          <p:cNvPr id="271" name="Google Shape;271;p42" descr="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5575" y="2299825"/>
            <a:ext cx="4075551" cy="30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1524000" y="1345246"/>
            <a:ext cx="9144000" cy="2083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Logistical Preparation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body" idx="1"/>
          </p:nvPr>
        </p:nvSpPr>
        <p:spPr>
          <a:xfrm>
            <a:off x="781350" y="2595300"/>
            <a:ext cx="10629300" cy="257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dirty="0"/>
              <a:t>Contact Information:</a:t>
            </a:r>
            <a:endParaRPr sz="28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Christopher Gross: </a:t>
            </a:r>
            <a:r>
              <a:rPr lang="en-US" sz="2400" u="sng" dirty="0">
                <a:solidFill>
                  <a:schemeClr val="hlink"/>
                </a:solidFill>
                <a:hlinkClick r:id="rId3"/>
              </a:rPr>
              <a:t>chrisg@gwu.edu</a:t>
            </a:r>
            <a:r>
              <a:rPr lang="en-US" sz="2400" dirty="0"/>
              <a:t>		Ruth Bueter: </a:t>
            </a:r>
            <a:r>
              <a:rPr lang="en-US" sz="2400" u="sng" dirty="0">
                <a:solidFill>
                  <a:schemeClr val="hlink"/>
                </a:solidFill>
                <a:hlinkClick r:id="rId4"/>
              </a:rPr>
              <a:t>rbueter@gwu.edu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Brian McDonald: </a:t>
            </a:r>
            <a:r>
              <a:rPr lang="en-US" sz="2400" u="sng" dirty="0">
                <a:solidFill>
                  <a:schemeClr val="hlink"/>
                </a:solidFill>
                <a:hlinkClick r:id="rId5"/>
              </a:rPr>
              <a:t>bmcdonald@gwu</a:t>
            </a:r>
            <a:r>
              <a:rPr lang="en-US" sz="2400" u="sng">
                <a:solidFill>
                  <a:schemeClr val="hlink"/>
                </a:solidFill>
                <a:hlinkClick r:id="rId5"/>
              </a:rPr>
              <a:t>.edu</a:t>
            </a:r>
            <a:r>
              <a:rPr lang="en-US" sz="2400" dirty="0"/>
              <a:t>	</a:t>
            </a:r>
            <a:r>
              <a:rPr lang="en-US" sz="2400" dirty="0" err="1"/>
              <a:t>JoLinda</a:t>
            </a:r>
            <a:r>
              <a:rPr lang="en-US" sz="2400" dirty="0"/>
              <a:t> Thompson: </a:t>
            </a:r>
            <a:r>
              <a:rPr lang="en-US" sz="2400" u="sng" dirty="0">
                <a:solidFill>
                  <a:schemeClr val="hlink"/>
                </a:solidFill>
                <a:hlinkClick r:id="rId6"/>
              </a:rPr>
              <a:t>jlt@gwu.edu</a:t>
            </a:r>
            <a:endParaRPr sz="2400" dirty="0"/>
          </a:p>
        </p:txBody>
      </p:sp>
      <p:sp>
        <p:nvSpPr>
          <p:cNvPr id="277" name="Google Shape;277;p43"/>
          <p:cNvSpPr txBox="1">
            <a:spLocks noGrp="1"/>
          </p:cNvSpPr>
          <p:nvPr>
            <p:ph type="title"/>
          </p:nvPr>
        </p:nvSpPr>
        <p:spPr>
          <a:xfrm>
            <a:off x="3963450" y="889225"/>
            <a:ext cx="4265100" cy="1181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854337" y="500780"/>
            <a:ext cx="104832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Formation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181600" cy="343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Start Early!</a:t>
            </a:r>
            <a:endParaRPr sz="30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4191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Ideal Team Size:</a:t>
            </a:r>
            <a:endParaRPr sz="3000"/>
          </a:p>
          <a:p>
            <a:pPr marL="914400" lvl="1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2800"/>
              <a:t>4 - 6 people</a:t>
            </a:r>
            <a:endParaRPr sz="2800"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181600" cy="343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Choose the Right People:</a:t>
            </a:r>
            <a:endParaRPr sz="30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 b="1"/>
              <a:t>Identity Management!</a:t>
            </a:r>
            <a:endParaRPr sz="2800" b="1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Alma Configuration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E-Resources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Web Development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Challenges</a:t>
            </a:r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38200" y="1691700"/>
            <a:ext cx="10515600" cy="368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Summer vacations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Multiple ticketing systems</a:t>
            </a:r>
            <a:endParaRPr sz="30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OpenAthens/EBSCO Connect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ExLibris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Vendors</a:t>
            </a:r>
            <a:endParaRPr sz="28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Follow up?</a:t>
            </a:r>
            <a:endParaRPr sz="30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Increase number of OpenAthens admins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846237" y="1691700"/>
            <a:ext cx="10515600" cy="347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Use multiple sources to capture all vendors</a:t>
            </a:r>
            <a:endParaRPr sz="3000"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 dirty="0"/>
              <a:t>Database A-Z list </a:t>
            </a:r>
            <a:endParaRPr sz="2800"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 dirty="0" err="1"/>
              <a:t>EZproxy</a:t>
            </a:r>
            <a:r>
              <a:rPr lang="en-US" sz="2800" dirty="0"/>
              <a:t> config.txt file &amp; *.</a:t>
            </a:r>
            <a:r>
              <a:rPr lang="en-US" sz="2800" dirty="0" err="1"/>
              <a:t>cfg</a:t>
            </a:r>
            <a:r>
              <a:rPr lang="en-US" sz="2800" dirty="0"/>
              <a:t> files, or admin website</a:t>
            </a:r>
            <a:endParaRPr sz="2800"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 dirty="0"/>
              <a:t>Alma collections, &amp; portfolios in Single Journals collection</a:t>
            </a:r>
            <a:endParaRPr sz="28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Include vendor contact info </a:t>
            </a:r>
            <a:endParaRPr sz="3000"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 dirty="0"/>
              <a:t>Content selectors &amp; ordering staff can help</a:t>
            </a:r>
            <a:endParaRPr sz="2800" dirty="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After vendor cart is processed: </a:t>
            </a:r>
            <a:endParaRPr sz="3000"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 dirty="0"/>
              <a:t>Can add more vendors before go-live</a:t>
            </a:r>
            <a:endParaRPr sz="2800" dirty="0"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Challenges: Gathering vendors for setup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854337" y="500780"/>
            <a:ext cx="104832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Challenges: Go-Live Vendors</a:t>
            </a: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838201" y="1668425"/>
            <a:ext cx="5333998" cy="3748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1656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-US" sz="3200" dirty="0"/>
              <a:t>Go Live Vendors:</a:t>
            </a:r>
            <a:endParaRPr sz="3200" dirty="0"/>
          </a:p>
          <a:p>
            <a:pPr marL="914400" lvl="1" indent="-4048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000" dirty="0"/>
              <a:t>Single authentication form</a:t>
            </a:r>
            <a:endParaRPr sz="3000" dirty="0"/>
          </a:p>
          <a:p>
            <a:pPr marL="914400" lvl="1" indent="-4048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000" dirty="0"/>
              <a:t>Contact go-live day</a:t>
            </a:r>
            <a:endParaRPr sz="3000" dirty="0"/>
          </a:p>
          <a:p>
            <a:pPr marL="457200" lvl="0" indent="-4165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3200" dirty="0"/>
              <a:t>Dual Authentication Plan:</a:t>
            </a:r>
            <a:endParaRPr sz="3200" dirty="0"/>
          </a:p>
          <a:p>
            <a:pPr marL="914400" lvl="1" indent="-4048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000" dirty="0" err="1"/>
              <a:t>EZProxy</a:t>
            </a:r>
            <a:r>
              <a:rPr lang="en-US" sz="3000" dirty="0"/>
              <a:t> backup after go-live</a:t>
            </a:r>
            <a:endParaRPr sz="3000" dirty="0"/>
          </a:p>
          <a:p>
            <a:pPr marL="914400" lvl="1" indent="-4048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3000" dirty="0"/>
              <a:t>Caused Go Live Vendors issues</a:t>
            </a:r>
            <a:endParaRPr sz="3000" dirty="0"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2"/>
          </p:nvPr>
        </p:nvSpPr>
        <p:spPr>
          <a:xfrm>
            <a:off x="6155937" y="1755175"/>
            <a:ext cx="5181600" cy="343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 dirty="0"/>
              <a:t>Quick Pivot:</a:t>
            </a:r>
            <a:endParaRPr sz="3000" dirty="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 dirty="0"/>
              <a:t>Replaced </a:t>
            </a:r>
            <a:r>
              <a:rPr lang="en-US" sz="2800" dirty="0" err="1"/>
              <a:t>EZProxy</a:t>
            </a:r>
            <a:r>
              <a:rPr lang="en-US" sz="2800" dirty="0"/>
              <a:t> with redirector script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854337" y="500780"/>
            <a:ext cx="104832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Challenges: Split Set-Up/User Groups</a:t>
            </a: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181600" cy="343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3000"/>
              <a:t>GW Context:</a:t>
            </a:r>
            <a:endParaRPr sz="30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2 campus libraries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Separate subscriptions &amp; vendor accounts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Campus-wide licenses</a:t>
            </a:r>
            <a:endParaRPr sz="2800"/>
          </a:p>
        </p:txBody>
      </p:sp>
      <p:sp>
        <p:nvSpPr>
          <p:cNvPr id="133" name="Google Shape;133;p21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181600" cy="343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OpenAthens Set-Up:</a:t>
            </a:r>
            <a:endParaRPr sz="30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Created linked accounts</a:t>
            </a:r>
            <a:endParaRPr sz="2800"/>
          </a:p>
          <a:p>
            <a:pPr marL="137160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Main Library (main)</a:t>
            </a:r>
            <a:endParaRPr sz="2800"/>
          </a:p>
          <a:p>
            <a:pPr marL="137160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Health Sciences Library (subaccount)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854337" y="500780"/>
            <a:ext cx="10483200" cy="105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Challenges: Split Set-Up/User Groups</a:t>
            </a: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54325" y="1690925"/>
            <a:ext cx="5181600" cy="365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User Access:</a:t>
            </a:r>
            <a:endParaRPr sz="32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Access to affiliated subaccount resources only</a:t>
            </a:r>
            <a:endParaRPr sz="2800"/>
          </a:p>
          <a:p>
            <a:pPr marL="4572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Resource activation:</a:t>
            </a:r>
            <a:endParaRPr sz="32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Both accounts must activate resources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Created duplicate work</a:t>
            </a:r>
            <a:endParaRPr sz="2800"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2"/>
          </p:nvPr>
        </p:nvSpPr>
        <p:spPr>
          <a:xfrm>
            <a:off x="6155925" y="1690925"/>
            <a:ext cx="5181600" cy="365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Federated Access:</a:t>
            </a:r>
            <a:endParaRPr sz="30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Vendors struggle with federated access</a:t>
            </a:r>
            <a:endParaRPr sz="2800"/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3000"/>
              <a:t>Workaround: </a:t>
            </a:r>
            <a:endParaRPr sz="30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Force OpenAthens to proxy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Vendor IP authentication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1237</Words>
  <Application>Microsoft Office PowerPoint</Application>
  <PresentationFormat>Widescreen</PresentationFormat>
  <Paragraphs>191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An OpenAthens Migration Story: Lessons Learned</vt:lpstr>
      <vt:lpstr>Outline</vt:lpstr>
      <vt:lpstr>Logistical Preparation</vt:lpstr>
      <vt:lpstr>Team Formation</vt:lpstr>
      <vt:lpstr>Team Challenges</vt:lpstr>
      <vt:lpstr>Challenges: Gathering vendors for setup</vt:lpstr>
      <vt:lpstr>Challenges: Go-Live Vendors</vt:lpstr>
      <vt:lpstr>Challenges: Split Set-Up/User Groups</vt:lpstr>
      <vt:lpstr>Challenges: Split Set-Up/User Groups</vt:lpstr>
      <vt:lpstr>Challenges: Split Set-Up Resolution</vt:lpstr>
      <vt:lpstr>Communication</vt:lpstr>
      <vt:lpstr>Communication</vt:lpstr>
      <vt:lpstr>Technical Preparation</vt:lpstr>
      <vt:lpstr>Alma Configuration: Setting up Proxy in Integration Profiles</vt:lpstr>
      <vt:lpstr>Alma Configuration: Setting up Proxy in Integration Profiles</vt:lpstr>
      <vt:lpstr>Alma Configuration: Setting up Proxy in Integration Profiles</vt:lpstr>
      <vt:lpstr>Alma Configuration: Pre-Go-Live Testing</vt:lpstr>
      <vt:lpstr>Alma Configuration: Pre-Go-Live Testing</vt:lpstr>
      <vt:lpstr>Alma Configuration: Pre-Go-Live Testing</vt:lpstr>
      <vt:lpstr>Link Clean-Up: Planning</vt:lpstr>
      <vt:lpstr>Link Clean-Up: Issues</vt:lpstr>
      <vt:lpstr>Link Clean-Up: Issues (cont.)</vt:lpstr>
      <vt:lpstr>Link Clean-Up: Tools</vt:lpstr>
      <vt:lpstr>Link Clean-Up: Quick Link Tool</vt:lpstr>
      <vt:lpstr>Link Clean-Up: EZproxy Redirector</vt:lpstr>
      <vt:lpstr>PowerPoint Presentation</vt:lpstr>
      <vt:lpstr>Link Clean-Up: Blackboard Clean-Up</vt:lpstr>
      <vt:lpstr>Troubleshooting After Go-Live</vt:lpstr>
      <vt:lpstr>Troubleshooting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OpenAthens Migration Story: Lessons Learned</dc:title>
  <cp:lastModifiedBy>Bueter, Ruth Elizabeth</cp:lastModifiedBy>
  <cp:revision>1</cp:revision>
  <dcterms:modified xsi:type="dcterms:W3CDTF">2024-10-25T18:44:52Z</dcterms:modified>
</cp:coreProperties>
</file>